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51"/>
  </p:notesMasterIdLst>
  <p:handoutMasterIdLst>
    <p:handoutMasterId r:id="rId52"/>
  </p:handoutMasterIdLst>
  <p:sldIdLst>
    <p:sldId id="256" r:id="rId2"/>
    <p:sldId id="349" r:id="rId3"/>
    <p:sldId id="375" r:id="rId4"/>
    <p:sldId id="262" r:id="rId5"/>
    <p:sldId id="360" r:id="rId6"/>
    <p:sldId id="353" r:id="rId7"/>
    <p:sldId id="354" r:id="rId8"/>
    <p:sldId id="355" r:id="rId9"/>
    <p:sldId id="352" r:id="rId10"/>
    <p:sldId id="369" r:id="rId11"/>
    <p:sldId id="306" r:id="rId12"/>
    <p:sldId id="368" r:id="rId13"/>
    <p:sldId id="344" r:id="rId14"/>
    <p:sldId id="365" r:id="rId15"/>
    <p:sldId id="370" r:id="rId16"/>
    <p:sldId id="364" r:id="rId17"/>
    <p:sldId id="371" r:id="rId18"/>
    <p:sldId id="372" r:id="rId19"/>
    <p:sldId id="373" r:id="rId20"/>
    <p:sldId id="361" r:id="rId21"/>
    <p:sldId id="264" r:id="rId22"/>
    <p:sldId id="376" r:id="rId23"/>
    <p:sldId id="350" r:id="rId24"/>
    <p:sldId id="358" r:id="rId25"/>
    <p:sldId id="359" r:id="rId26"/>
    <p:sldId id="315" r:id="rId27"/>
    <p:sldId id="362" r:id="rId28"/>
    <p:sldId id="333" r:id="rId29"/>
    <p:sldId id="334" r:id="rId30"/>
    <p:sldId id="335" r:id="rId31"/>
    <p:sldId id="346" r:id="rId32"/>
    <p:sldId id="327" r:id="rId33"/>
    <p:sldId id="337" r:id="rId34"/>
    <p:sldId id="338" r:id="rId35"/>
    <p:sldId id="339" r:id="rId36"/>
    <p:sldId id="340" r:id="rId37"/>
    <p:sldId id="341" r:id="rId38"/>
    <p:sldId id="342" r:id="rId39"/>
    <p:sldId id="363" r:id="rId40"/>
    <p:sldId id="293" r:id="rId41"/>
    <p:sldId id="351" r:id="rId42"/>
    <p:sldId id="314" r:id="rId43"/>
    <p:sldId id="328" r:id="rId44"/>
    <p:sldId id="329" r:id="rId45"/>
    <p:sldId id="291" r:id="rId46"/>
    <p:sldId id="292" r:id="rId47"/>
    <p:sldId id="296" r:id="rId48"/>
    <p:sldId id="297" r:id="rId49"/>
    <p:sldId id="298" r:id="rId50"/>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60" autoAdjust="0"/>
    <p:restoredTop sz="78875" autoAdjust="0"/>
  </p:normalViewPr>
  <p:slideViewPr>
    <p:cSldViewPr snapToGrid="0">
      <p:cViewPr varScale="1">
        <p:scale>
          <a:sx n="120" d="100"/>
          <a:sy n="120" d="100"/>
        </p:scale>
        <p:origin x="114" y="264"/>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varScale="1">
      <p:scale>
        <a:sx n="100" d="100"/>
        <a:sy n="100" d="100"/>
      </p:scale>
      <p:origin x="0" y="-8244"/>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5.xml"/><Relationship Id="rId1" Type="http://schemas.openxmlformats.org/officeDocument/2006/relationships/slide" Target="slides/slide4.xml"/><Relationship Id="rId6" Type="http://schemas.openxmlformats.org/officeDocument/2006/relationships/slide" Target="slides/slide39.xml"/><Relationship Id="rId5" Type="http://schemas.openxmlformats.org/officeDocument/2006/relationships/slide" Target="slides/slide27.xml"/><Relationship Id="rId4"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4520: Sustainable Safe Water on Tap</a:t>
            </a:r>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neomam.com/blog/author/Dann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xfrm>
            <a:off x="457200" y="720725"/>
            <a:ext cx="6400800" cy="3600450"/>
          </a:xfrm>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p>
          <a:p>
            <a:r>
              <a:rPr lang="en-US" baseline="0" dirty="0"/>
              <a:t>Sustainability is above the x=y line</a:t>
            </a:r>
          </a:p>
          <a:p>
            <a:r>
              <a:rPr lang="en-US" baseline="0" dirty="0"/>
              <a:t>Incremental cost for treatment is small! (both capital cost and operating costs)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14</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3654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15</a:t>
            </a:fld>
            <a:endParaRPr lang="en-US"/>
          </a:p>
        </p:txBody>
      </p:sp>
    </p:spTree>
    <p:extLst>
      <p:ext uri="{BB962C8B-B14F-4D97-AF65-F5344CB8AC3E}">
        <p14:creationId xmlns:p14="http://schemas.microsoft.com/office/powerpoint/2010/main" val="41374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http://www.un.org/sustainabledevelopment/blog/2017/07/billions-around-the-world-lack-safe-water-proper-sanitation-facilities-reveals-un-rep</a:t>
            </a:r>
          </a:p>
          <a:p>
            <a:endParaRPr lang="en-US" dirty="0"/>
          </a:p>
          <a:p>
            <a:r>
              <a:rPr lang="en-US" dirty="0"/>
              <a:t>Assumes</a:t>
            </a:r>
            <a:r>
              <a:rPr lang="en-US" baseline="0" dirty="0"/>
              <a:t> 3 mL/s</a:t>
            </a:r>
          </a:p>
          <a:p>
            <a:endParaRPr lang="en-US" baseline="0" dirty="0"/>
          </a:p>
          <a:p>
            <a:r>
              <a:rPr lang="en-US" baseline="0" dirty="0"/>
              <a:t>NYC is 1 BGD = 44000 L/s</a:t>
            </a:r>
          </a:p>
          <a:p>
            <a:r>
              <a:rPr lang="en-US" baseline="0" dirty="0"/>
              <a:t>18 NYC per year</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17</a:t>
            </a:fld>
            <a:endParaRPr lang="en-US"/>
          </a:p>
        </p:txBody>
      </p:sp>
    </p:spTree>
    <p:extLst>
      <p:ext uri="{BB962C8B-B14F-4D97-AF65-F5344CB8AC3E}">
        <p14:creationId xmlns:p14="http://schemas.microsoft.com/office/powerpoint/2010/main" val="42557927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La Esperanza, Honduras</a:t>
            </a:r>
          </a:p>
        </p:txBody>
      </p:sp>
      <p:sp>
        <p:nvSpPr>
          <p:cNvPr id="4" name="Slide Number Placeholder 3"/>
          <p:cNvSpPr>
            <a:spLocks noGrp="1"/>
          </p:cNvSpPr>
          <p:nvPr>
            <p:ph type="sldNum" sz="quarter" idx="10"/>
          </p:nvPr>
        </p:nvSpPr>
        <p:spPr/>
        <p:txBody>
          <a:bodyPr/>
          <a:lstStyle/>
          <a:p>
            <a:fld id="{C6A96C34-9B99-40A6-A8AB-95049CE3F8AF}" type="slidenum">
              <a:rPr lang="en-US" smtClean="0"/>
              <a:t>18</a:t>
            </a:fld>
            <a:endParaRPr lang="en-US"/>
          </a:p>
        </p:txBody>
      </p:sp>
    </p:spTree>
    <p:extLst>
      <p:ext uri="{BB962C8B-B14F-4D97-AF65-F5344CB8AC3E}">
        <p14:creationId xmlns:p14="http://schemas.microsoft.com/office/powerpoint/2010/main" val="721715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20</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66119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21</a:t>
            </a:fld>
            <a:endParaRPr lang="en-US"/>
          </a:p>
        </p:txBody>
      </p:sp>
      <p:sp>
        <p:nvSpPr>
          <p:cNvPr id="31746" name="Rectangle 2"/>
          <p:cNvSpPr>
            <a:spLocks noGrp="1" noRot="1" noChangeAspect="1" noChangeArrowheads="1" noTextEdit="1"/>
          </p:cNvSpPr>
          <p:nvPr>
            <p:ph type="sldImg"/>
          </p:nvPr>
        </p:nvSpPr>
        <p:spPr>
          <a:xfrm>
            <a:off x="457200" y="720725"/>
            <a:ext cx="6400800" cy="3600450"/>
          </a:xfrm>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23</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25</a:t>
            </a:fld>
            <a:endParaRPr lang="es-HN">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4</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27</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99374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28</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0628990-8005-4ECC-8120-CFD0BC206292}" type="slidenum">
              <a:rPr lang="es-HN" smtClean="0">
                <a:latin typeface="Arial" pitchFamily="34" charset="0"/>
              </a:rPr>
              <a:pPr/>
              <a:t>32</a:t>
            </a:fld>
            <a:endParaRPr lang="es-HN">
              <a:latin typeface="Arial" pitchFamily="34" charset="0"/>
            </a:endParaRPr>
          </a:p>
        </p:txBody>
      </p:sp>
      <p:sp>
        <p:nvSpPr>
          <p:cNvPr id="33795" name="Rectangle 2"/>
          <p:cNvSpPr>
            <a:spLocks noGrp="1" noRot="1" noChangeAspect="1" noChangeArrowheads="1" noTextEdit="1"/>
          </p:cNvSpPr>
          <p:nvPr>
            <p:ph type="sldImg"/>
          </p:nvPr>
        </p:nvSpPr>
        <p:spPr>
          <a:xfrm>
            <a:off x="458788" y="720725"/>
            <a:ext cx="6400800" cy="3600450"/>
          </a:xfrm>
          <a:ln/>
        </p:spPr>
      </p:sp>
      <p:sp>
        <p:nvSpPr>
          <p:cNvPr id="33796" name="Rectangle 3"/>
          <p:cNvSpPr>
            <a:spLocks noGrp="1" noChangeArrowheads="1"/>
          </p:cNvSpPr>
          <p:nvPr>
            <p:ph type="body" idx="1"/>
          </p:nvPr>
        </p:nvSpPr>
        <p:spPr>
          <a:noFill/>
          <a:ln/>
        </p:spPr>
        <p:txBody>
          <a:bodyPr/>
          <a:lstStyle/>
          <a:p>
            <a:pPr eaLnBrk="1" hangingPunct="1"/>
            <a:r>
              <a:rPr lang="en-US">
                <a:latin typeface="Arial" pitchFamily="34" charset="0"/>
              </a:rPr>
              <a:t>Ethics of Engineering Experimentation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39</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140717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40</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41</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43</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458788" y="720725"/>
            <a:ext cx="64008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5</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46614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424BB2-342B-41BA-838A-74C167579698}" type="slidenum">
              <a:rPr lang="en-US"/>
              <a:pPr/>
              <a:t>45</a:t>
            </a:fld>
            <a:endParaRPr lang="en-US"/>
          </a:p>
        </p:txBody>
      </p:sp>
      <p:sp>
        <p:nvSpPr>
          <p:cNvPr id="104450" name="Rectangle 2"/>
          <p:cNvSpPr>
            <a:spLocks noGrp="1" noRot="1" noChangeAspect="1" noChangeArrowheads="1" noTextEdit="1"/>
          </p:cNvSpPr>
          <p:nvPr>
            <p:ph type="sldImg"/>
          </p:nvPr>
        </p:nvSpPr>
        <p:spPr>
          <a:xfrm>
            <a:off x="457200" y="720725"/>
            <a:ext cx="6400800" cy="3600450"/>
          </a:xfrm>
          <a:ln/>
        </p:spPr>
      </p:sp>
      <p:sp>
        <p:nvSpPr>
          <p:cNvPr id="104451" name="Rectangle 3"/>
          <p:cNvSpPr>
            <a:spLocks noGrp="1" noChangeArrowheads="1"/>
          </p:cNvSpPr>
          <p:nvPr>
            <p:ph type="body" idx="1"/>
          </p:nvPr>
        </p:nvSpPr>
        <p:spPr/>
        <p:txBody>
          <a:bodyPr/>
          <a:lstStyle/>
          <a:p>
            <a:r>
              <a:rPr lang="en-US" dirty="0"/>
              <a:t>We have the technology. The problem is weak economies.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A0FF21-AF1D-4FD0-BC0D-16FC7BF3439C}" type="slidenum">
              <a:rPr lang="en-US"/>
              <a:pPr/>
              <a:t>46</a:t>
            </a:fld>
            <a:endParaRPr lang="en-US"/>
          </a:p>
        </p:txBody>
      </p:sp>
      <p:sp>
        <p:nvSpPr>
          <p:cNvPr id="105474" name="Rectangle 2"/>
          <p:cNvSpPr>
            <a:spLocks noGrp="1" noRot="1" noChangeAspect="1" noChangeArrowheads="1" noTextEdit="1"/>
          </p:cNvSpPr>
          <p:nvPr>
            <p:ph type="sldImg"/>
          </p:nvPr>
        </p:nvSpPr>
        <p:spPr>
          <a:xfrm>
            <a:off x="457200" y="720725"/>
            <a:ext cx="6400800" cy="3600450"/>
          </a:xfrm>
          <a:ln/>
        </p:spPr>
      </p:sp>
      <p:sp>
        <p:nvSpPr>
          <p:cNvPr id="105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A829D-F6DA-482A-8D34-145635234085}" type="slidenum">
              <a:rPr lang="en-US"/>
              <a:pPr/>
              <a:t>47</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021879-4DCB-483B-B44B-D135493A9F08}" type="slidenum">
              <a:rPr lang="en-US"/>
              <a:pPr/>
              <a:t>48</a:t>
            </a:fld>
            <a:endParaRPr lang="en-US"/>
          </a:p>
        </p:txBody>
      </p:sp>
      <p:sp>
        <p:nvSpPr>
          <p:cNvPr id="118786" name="Rectangle 2"/>
          <p:cNvSpPr>
            <a:spLocks noGrp="1" noRot="1" noChangeAspect="1" noChangeArrowheads="1" noTextEdit="1"/>
          </p:cNvSpPr>
          <p:nvPr>
            <p:ph type="sldImg"/>
          </p:nvPr>
        </p:nvSpPr>
        <p:spPr>
          <a:xfrm>
            <a:off x="457200" y="720725"/>
            <a:ext cx="6400800" cy="3600450"/>
          </a:xfrm>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4AE916-5A53-48BD-BD85-EA632303974E}" type="slidenum">
              <a:rPr lang="en-US"/>
              <a:pPr/>
              <a:t>49</a:t>
            </a:fld>
            <a:endParaRPr lang="en-US"/>
          </a:p>
        </p:txBody>
      </p:sp>
      <p:sp>
        <p:nvSpPr>
          <p:cNvPr id="122882" name="Rectangle 2"/>
          <p:cNvSpPr>
            <a:spLocks noGrp="1" noRot="1" noChangeAspect="1" noChangeArrowheads="1" noTextEdit="1"/>
          </p:cNvSpPr>
          <p:nvPr>
            <p:ph type="sldImg"/>
          </p:nvPr>
        </p:nvSpPr>
        <p:spPr>
          <a:xfrm>
            <a:off x="457200" y="720725"/>
            <a:ext cx="6400800" cy="3600450"/>
          </a:xfrm>
          <a:ln/>
        </p:spPr>
      </p:sp>
      <p:sp>
        <p:nvSpPr>
          <p:cNvPr id="122883" name="Rectangle 3"/>
          <p:cNvSpPr>
            <a:spLocks noGrp="1" noChangeArrowheads="1"/>
          </p:cNvSpPr>
          <p:nvPr>
            <p:ph type="body" idx="1"/>
          </p:nvPr>
        </p:nvSpPr>
        <p:spPr/>
        <p:txBody>
          <a:bodyPr/>
          <a:lstStyle/>
          <a:p>
            <a:r>
              <a:rPr lang="en-US" dirty="0"/>
              <a:t>R&amp;D</a:t>
            </a:r>
            <a:r>
              <a:rPr lang="en-US" baseline="0" dirty="0"/>
              <a:t> is expensive</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a:p>
            <a:r>
              <a:rPr lang="en-US" b="0" dirty="0"/>
              <a:t>Honduran</a:t>
            </a:r>
            <a:r>
              <a:rPr lang="en-US" b="0" baseline="0" dirty="0"/>
              <a:t> government doesn’t even know how to contact the vast majority of the community water providers!</a:t>
            </a:r>
            <a:endParaRPr lang="en-US" b="0"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http://www.who.int/mediacentre/factsheets/fs391/en/</a:t>
            </a:r>
          </a:p>
          <a:p>
            <a:r>
              <a:rPr lang="en-US" dirty="0" err="1"/>
              <a:t>Rediculous</a:t>
            </a:r>
            <a:r>
              <a:rPr lang="en-US" dirty="0"/>
              <a:t> number of significant digits. This is 1 billion and it might be 3 people…</a:t>
            </a:r>
          </a:p>
          <a:p>
            <a:r>
              <a:rPr lang="en-US" dirty="0"/>
              <a:t>This suggests that for a basic service it is okay if it contains feces.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http://www.who.int/mediacentre/factsheets/fs391/en/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8</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300" dirty="0">
                <a:latin typeface="+mn-lt"/>
              </a:rPr>
              <a:t>A Traveler's Guide to Tap Water</a:t>
            </a:r>
          </a:p>
          <a:p>
            <a:r>
              <a:rPr lang="en-US" sz="1300" dirty="0">
                <a:latin typeface="+mn-lt"/>
              </a:rPr>
              <a:t>September 10, 2014 by </a:t>
            </a:r>
            <a:r>
              <a:rPr lang="en-US" sz="1300" dirty="0">
                <a:latin typeface="+mn-lt"/>
                <a:hlinkClick r:id="rId3"/>
              </a:rPr>
              <a:t>Danny Ashton</a:t>
            </a:r>
            <a:r>
              <a:rPr lang="en-US" sz="1300" dirty="0">
                <a:latin typeface="+mn-lt"/>
              </a:rPr>
              <a:t> </a:t>
            </a:r>
          </a:p>
          <a:p>
            <a:r>
              <a:rPr lang="en-US" sz="1300" dirty="0">
                <a:latin typeface="+mn-lt"/>
              </a:rPr>
              <a:t>http://lifehacker.com/know-what-countries-guarantee-drinkable-tap-water-with-1635070463</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9</a:t>
            </a:fld>
            <a:endParaRPr lang="en-US"/>
          </a:p>
        </p:txBody>
      </p:sp>
    </p:spTree>
    <p:extLst>
      <p:ext uri="{BB962C8B-B14F-4D97-AF65-F5344CB8AC3E}">
        <p14:creationId xmlns:p14="http://schemas.microsoft.com/office/powerpoint/2010/main" val="598324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11</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Adapted from presentation by Amy Pickering at Cornell University in December 2018.</a:t>
            </a:r>
          </a:p>
          <a:p>
            <a:endParaRPr lang="en-US" dirty="0"/>
          </a:p>
          <a:p>
            <a:pPr marL="228600" indent="-228600">
              <a:buAutoNum type="arabicPeriod"/>
            </a:pPr>
            <a:r>
              <a:rPr lang="en-US" dirty="0"/>
              <a:t>Cost of centralized water treatment is the treatment part!</a:t>
            </a:r>
            <a:r>
              <a:rPr lang="en-US" baseline="0" dirty="0"/>
              <a:t> This forgets that in a city you need centralized water provision in any case.</a:t>
            </a:r>
          </a:p>
          <a:p>
            <a:pPr marL="228600" indent="-228600">
              <a:buAutoNum type="arabicPeriod"/>
            </a:pPr>
            <a:r>
              <a:rPr lang="en-US" baseline="0" dirty="0"/>
              <a:t>Vended water means tanker trucks instead of a distribution pipe network!!!!! Are we really saying tanker truck water is cheaper than piped water????</a:t>
            </a:r>
          </a:p>
          <a:p>
            <a:pPr marL="228600" indent="-228600">
              <a:buAutoNum type="arabicPeriod"/>
            </a:pPr>
            <a:r>
              <a:rPr lang="en-US" baseline="0" dirty="0"/>
              <a:t>If you don’t have a water supply system that you don’t have any water to boil.</a:t>
            </a:r>
          </a:p>
          <a:p>
            <a:pPr marL="228600" indent="-228600">
              <a:buAutoNum type="arabicPeriod"/>
            </a:pPr>
            <a:r>
              <a:rPr lang="en-US" baseline="0" dirty="0"/>
              <a:t>Boiling doesn’t make water that is aesthetically pleasing.</a:t>
            </a:r>
          </a:p>
          <a:p>
            <a:pPr marL="228600" indent="-228600">
              <a:buAutoNum type="arabicPeriod"/>
            </a:pPr>
            <a:r>
              <a:rPr lang="en-US" baseline="0" dirty="0"/>
              <a:t>This forgot to ask what the consumer wanted!</a:t>
            </a:r>
          </a:p>
          <a:p>
            <a:pPr marL="228600" indent="-228600">
              <a:buAutoNum type="arabicPeriod"/>
            </a:pPr>
            <a:r>
              <a:rPr lang="en-US" baseline="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12</a:t>
            </a:fld>
            <a:endParaRPr lang="en-US"/>
          </a:p>
        </p:txBody>
      </p:sp>
    </p:spTree>
    <p:extLst>
      <p:ext uri="{BB962C8B-B14F-4D97-AF65-F5344CB8AC3E}">
        <p14:creationId xmlns:p14="http://schemas.microsoft.com/office/powerpoint/2010/main" val="1757664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10/24/2020</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645362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10/24/2020</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24392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10/24/2020</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971796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10/24/2020</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5590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10/24/2020</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2601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10/24/2020</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652775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607136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2513594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24/10/2020</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28031861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10/24/2020</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377325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un.org/sustainabledevelopment/water-and-sanitation/"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AguaClara/CEE4520/issu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14.xml"/><Relationship Id="rId5" Type="http://schemas.openxmlformats.org/officeDocument/2006/relationships/slide" Target="slide27.xml"/><Relationship Id="rId10" Type="http://schemas.openxmlformats.org/officeDocument/2006/relationships/image" Target="../media/image6.jpg"/><Relationship Id="rId4" Type="http://schemas.openxmlformats.org/officeDocument/2006/relationships/image" Target="../media/image2.jpeg"/><Relationship Id="rId9" Type="http://schemas.openxmlformats.org/officeDocument/2006/relationships/slide" Target="slide20.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7.xml"/><Relationship Id="rId10" Type="http://schemas.openxmlformats.org/officeDocument/2006/relationships/slide" Target="slide20.xml"/><Relationship Id="rId4" Type="http://schemas.openxmlformats.org/officeDocument/2006/relationships/image" Target="../media/image2.jpe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wmf"/><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54.png"/><Relationship Id="rId4" Type="http://schemas.openxmlformats.org/officeDocument/2006/relationships/hyperlink" Target="http://www.industry.siemens.com/Water/en/markets/p_02.ht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9.xml"/><Relationship Id="rId12"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slide" Target="slide20.xml"/><Relationship Id="rId5" Type="http://schemas.openxmlformats.org/officeDocument/2006/relationships/slide" Target="slide27.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4.xml"/></Relationships>
</file>

<file path=ppt/slides/_rels/slide6.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hyperlink" Target="http://neomam.com/blog/author/Dann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problems are we solving?</a:t>
            </a:r>
          </a:p>
        </p:txBody>
      </p:sp>
      <p:sp>
        <p:nvSpPr>
          <p:cNvPr id="3" name="Content Placeholder 2"/>
          <p:cNvSpPr>
            <a:spLocks noGrp="1"/>
          </p:cNvSpPr>
          <p:nvPr>
            <p:ph idx="1"/>
          </p:nvPr>
        </p:nvSpPr>
        <p:spPr/>
        <p:txBody>
          <a:bodyPr/>
          <a:lstStyle/>
          <a:p>
            <a:r>
              <a:rPr lang="en-US" dirty="0"/>
              <a:t>Majority World problems?</a:t>
            </a:r>
          </a:p>
          <a:p>
            <a:pPr lvl="1"/>
            <a:r>
              <a:rPr lang="en-US" dirty="0"/>
              <a:t>The world lacking basic infrastructure (includes parts of Tompkins county)</a:t>
            </a:r>
          </a:p>
          <a:p>
            <a:r>
              <a:rPr lang="en-US" dirty="0"/>
              <a:t>Minority World problems?</a:t>
            </a:r>
          </a:p>
          <a:p>
            <a:pPr lvl="1"/>
            <a:r>
              <a:rPr lang="en-US" dirty="0"/>
              <a:t>The world focused on self driving cars, smart cities, and Amazon Prime</a:t>
            </a:r>
          </a:p>
          <a:p>
            <a:r>
              <a:rPr lang="en-US" dirty="0"/>
              <a:t>A modest proposal: I will focus most of my creative energies on solving problems for the Majority World.</a:t>
            </a:r>
          </a:p>
        </p:txBody>
      </p:sp>
    </p:spTree>
    <p:extLst>
      <p:ext uri="{BB962C8B-B14F-4D97-AF65-F5344CB8AC3E}">
        <p14:creationId xmlns:p14="http://schemas.microsoft.com/office/powerpoint/2010/main" val="325323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9296400" y="2667000"/>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9601200" y="-1143000"/>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 2.50694E-6 L -0.425 0.56614 " pathEditMode="relative" rAng="0" ptsTypes="AA">
                                      <p:cBhvr>
                                        <p:cTn id="14" dur="500" fill="hold"/>
                                        <p:tgtEl>
                                          <p:spTgt spid="143365"/>
                                        </p:tgtEl>
                                        <p:attrNameLst>
                                          <p:attrName>ppt_x</p:attrName>
                                          <p:attrName>ppt_y</p:attrName>
                                        </p:attrNameLst>
                                      </p:cBhvr>
                                      <p:rCtr x="-213" y="283"/>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3.33333E-6 8.78816E-7 L -0.39167 8.78816E-7 " pathEditMode="relative" rAng="0" ptsTypes="AA">
                                      <p:cBhvr>
                                        <p:cTn id="23" dur="500" fill="hold"/>
                                        <p:tgtEl>
                                          <p:spTgt spid="143364"/>
                                        </p:tgtEl>
                                        <p:attrNameLst>
                                          <p:attrName>ppt_x</p:attrName>
                                          <p:attrName>ppt_y</p:attrName>
                                        </p:attrNameLst>
                                      </p:cBhvr>
                                      <p:rCtr x="-1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vs required personal effort: Current paradigm myth!</a:t>
            </a:r>
          </a:p>
        </p:txBody>
      </p:sp>
      <p:cxnSp>
        <p:nvCxnSpPr>
          <p:cNvPr id="4" name="Straight Arrow Connector 3"/>
          <p:cNvCxnSpPr/>
          <p:nvPr/>
        </p:nvCxnSpPr>
        <p:spPr>
          <a:xfrm flipV="1">
            <a:off x="1317171" y="1992086"/>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295399" y="5377543"/>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366064" y="3291871"/>
            <a:ext cx="2298258" cy="523220"/>
          </a:xfrm>
          <a:prstGeom prst="rect">
            <a:avLst/>
          </a:prstGeom>
          <a:noFill/>
        </p:spPr>
        <p:txBody>
          <a:bodyPr wrap="none" rtlCol="0">
            <a:spAutoFit/>
          </a:bodyPr>
          <a:lstStyle/>
          <a:p>
            <a:r>
              <a:rPr lang="en-US" dirty="0"/>
              <a:t>Per-capita cost</a:t>
            </a:r>
          </a:p>
        </p:txBody>
      </p:sp>
      <p:sp>
        <p:nvSpPr>
          <p:cNvPr id="8" name="TextBox 7"/>
          <p:cNvSpPr txBox="1"/>
          <p:nvPr/>
        </p:nvSpPr>
        <p:spPr>
          <a:xfrm>
            <a:off x="2068286" y="5595257"/>
            <a:ext cx="5782289" cy="523220"/>
          </a:xfrm>
          <a:prstGeom prst="rect">
            <a:avLst/>
          </a:prstGeom>
          <a:noFill/>
        </p:spPr>
        <p:txBody>
          <a:bodyPr wrap="none" rtlCol="0">
            <a:spAutoFit/>
          </a:bodyPr>
          <a:lstStyle/>
          <a:p>
            <a:r>
              <a:rPr lang="en-US" dirty="0"/>
              <a:t>Personal (or household) effort required</a:t>
            </a:r>
          </a:p>
        </p:txBody>
      </p:sp>
      <p:sp>
        <p:nvSpPr>
          <p:cNvPr id="9" name="TextBox 8"/>
          <p:cNvSpPr txBox="1"/>
          <p:nvPr/>
        </p:nvSpPr>
        <p:spPr>
          <a:xfrm>
            <a:off x="1491343" y="1447801"/>
            <a:ext cx="1937657" cy="707886"/>
          </a:xfrm>
          <a:prstGeom prst="rect">
            <a:avLst/>
          </a:prstGeom>
          <a:noFill/>
        </p:spPr>
        <p:txBody>
          <a:bodyPr wrap="square" rtlCol="0">
            <a:spAutoFit/>
          </a:bodyPr>
          <a:lstStyle/>
          <a:p>
            <a:pPr algn="ctr"/>
            <a:r>
              <a:rPr lang="en-US" sz="2000" dirty="0"/>
              <a:t>Centralized water treatment</a:t>
            </a:r>
          </a:p>
        </p:txBody>
      </p:sp>
      <p:sp>
        <p:nvSpPr>
          <p:cNvPr id="10" name="TextBox 9"/>
          <p:cNvSpPr txBox="1"/>
          <p:nvPr/>
        </p:nvSpPr>
        <p:spPr>
          <a:xfrm>
            <a:off x="3259790" y="1815700"/>
            <a:ext cx="1350183" cy="707886"/>
          </a:xfrm>
          <a:prstGeom prst="rect">
            <a:avLst/>
          </a:prstGeom>
          <a:noFill/>
        </p:spPr>
        <p:txBody>
          <a:bodyPr wrap="square" rtlCol="0">
            <a:spAutoFit/>
          </a:bodyPr>
          <a:lstStyle/>
          <a:p>
            <a:pPr algn="ctr"/>
            <a:r>
              <a:rPr lang="en-US" sz="2000" dirty="0"/>
              <a:t>Vended water</a:t>
            </a:r>
          </a:p>
        </p:txBody>
      </p:sp>
      <p:sp>
        <p:nvSpPr>
          <p:cNvPr id="11" name="TextBox 10"/>
          <p:cNvSpPr txBox="1"/>
          <p:nvPr/>
        </p:nvSpPr>
        <p:spPr>
          <a:xfrm>
            <a:off x="4414967" y="2332930"/>
            <a:ext cx="1350183" cy="707886"/>
          </a:xfrm>
          <a:prstGeom prst="rect">
            <a:avLst/>
          </a:prstGeom>
          <a:noFill/>
        </p:spPr>
        <p:txBody>
          <a:bodyPr wrap="square" rtlCol="0">
            <a:spAutoFit/>
          </a:bodyPr>
          <a:lstStyle/>
          <a:p>
            <a:pPr algn="ctr"/>
            <a:r>
              <a:rPr lang="en-US" sz="2000" dirty="0"/>
              <a:t>Ceramic filters</a:t>
            </a:r>
          </a:p>
        </p:txBody>
      </p:sp>
      <p:sp>
        <p:nvSpPr>
          <p:cNvPr id="12" name="TextBox 11"/>
          <p:cNvSpPr txBox="1"/>
          <p:nvPr/>
        </p:nvSpPr>
        <p:spPr>
          <a:xfrm>
            <a:off x="5634521" y="3205943"/>
            <a:ext cx="952504" cy="400110"/>
          </a:xfrm>
          <a:prstGeom prst="rect">
            <a:avLst/>
          </a:prstGeom>
          <a:noFill/>
        </p:spPr>
        <p:txBody>
          <a:bodyPr wrap="none" rtlCol="0">
            <a:spAutoFit/>
          </a:bodyPr>
          <a:lstStyle/>
          <a:p>
            <a:pPr algn="ctr"/>
            <a:r>
              <a:rPr lang="en-US" sz="2000" dirty="0"/>
              <a:t>Boiling</a:t>
            </a:r>
          </a:p>
        </p:txBody>
      </p:sp>
      <p:sp>
        <p:nvSpPr>
          <p:cNvPr id="13" name="TextBox 12"/>
          <p:cNvSpPr txBox="1"/>
          <p:nvPr/>
        </p:nvSpPr>
        <p:spPr>
          <a:xfrm>
            <a:off x="6509049" y="3799546"/>
            <a:ext cx="1470180" cy="707886"/>
          </a:xfrm>
          <a:prstGeom prst="rect">
            <a:avLst/>
          </a:prstGeom>
          <a:noFill/>
        </p:spPr>
        <p:txBody>
          <a:bodyPr wrap="square" rtlCol="0">
            <a:spAutoFit/>
          </a:bodyPr>
          <a:lstStyle/>
          <a:p>
            <a:pPr algn="ctr"/>
            <a:r>
              <a:rPr lang="en-US" sz="2000" dirty="0"/>
              <a:t>POU chlorination</a:t>
            </a:r>
          </a:p>
        </p:txBody>
      </p:sp>
      <p:sp>
        <p:nvSpPr>
          <p:cNvPr id="14" name="TextBox 13"/>
          <p:cNvSpPr txBox="1"/>
          <p:nvPr/>
        </p:nvSpPr>
        <p:spPr>
          <a:xfrm>
            <a:off x="7347857" y="4451785"/>
            <a:ext cx="1645900" cy="707886"/>
          </a:xfrm>
          <a:prstGeom prst="rect">
            <a:avLst/>
          </a:prstGeom>
          <a:noFill/>
        </p:spPr>
        <p:txBody>
          <a:bodyPr wrap="square" rtlCol="0">
            <a:spAutoFit/>
          </a:bodyPr>
          <a:lstStyle/>
          <a:p>
            <a:pPr algn="ctr"/>
            <a:r>
              <a:rPr lang="en-US" sz="2000" dirty="0"/>
              <a:t>Solar Disinfection</a:t>
            </a:r>
          </a:p>
        </p:txBody>
      </p:sp>
      <p:sp>
        <p:nvSpPr>
          <p:cNvPr id="15" name="TextBox 14"/>
          <p:cNvSpPr txBox="1"/>
          <p:nvPr/>
        </p:nvSpPr>
        <p:spPr>
          <a:xfrm>
            <a:off x="1960465" y="3553481"/>
            <a:ext cx="3635829" cy="1384995"/>
          </a:xfrm>
          <a:prstGeom prst="rect">
            <a:avLst/>
          </a:prstGeom>
          <a:noFill/>
        </p:spPr>
        <p:txBody>
          <a:bodyPr wrap="square" rtlCol="0">
            <a:spAutoFit/>
          </a:bodyPr>
          <a:lstStyle/>
          <a:p>
            <a:r>
              <a:rPr lang="en-US" dirty="0"/>
              <a:t>What are the assumptions underlying this infographic?</a:t>
            </a:r>
          </a:p>
        </p:txBody>
      </p:sp>
    </p:spTree>
    <p:extLst>
      <p:ext uri="{BB962C8B-B14F-4D97-AF65-F5344CB8AC3E}">
        <p14:creationId xmlns:p14="http://schemas.microsoft.com/office/powerpoint/2010/main" val="8134934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idx="4294967295"/>
          </p:nvPr>
        </p:nvSpPr>
        <p:spPr>
          <a:xfrm>
            <a:off x="0" y="228600"/>
            <a:ext cx="7727950" cy="1143000"/>
          </a:xfrm>
        </p:spPr>
        <p:txBody>
          <a:bodyPr/>
          <a:lstStyle/>
          <a:p>
            <a:r>
              <a:rPr lang="en-US" dirty="0"/>
              <a:t>Value of Service and Willingness to Pay</a:t>
            </a:r>
            <a:endParaRPr lang="en-US" sz="3600" dirty="0"/>
          </a:p>
        </p:txBody>
      </p:sp>
      <p:sp>
        <p:nvSpPr>
          <p:cNvPr id="17411" name="Content Placeholder 2"/>
          <p:cNvSpPr>
            <a:spLocks noGrp="1"/>
          </p:cNvSpPr>
          <p:nvPr>
            <p:ph idx="4294967295"/>
          </p:nvPr>
        </p:nvSpPr>
        <p:spPr>
          <a:xfrm>
            <a:off x="0" y="1395413"/>
            <a:ext cx="8229600" cy="1524000"/>
          </a:xfrm>
        </p:spPr>
        <p:txBody>
          <a:bodyPr/>
          <a:lstStyle/>
          <a:p>
            <a:pPr>
              <a:buClr>
                <a:schemeClr val="tx2"/>
              </a:buClr>
            </a:pPr>
            <a:r>
              <a:rPr lang="en-US" sz="2800" dirty="0"/>
              <a:t>Economics background:  </a:t>
            </a:r>
            <a:r>
              <a:rPr lang="en-US" sz="2800" b="1" dirty="0"/>
              <a:t>cost/quality framework</a:t>
            </a:r>
          </a:p>
          <a:p>
            <a:pPr lvl="1">
              <a:buClr>
                <a:schemeClr val="tx2"/>
              </a:buClr>
            </a:pPr>
            <a:r>
              <a:rPr lang="en-US" sz="2400" dirty="0"/>
              <a:t>How do we understand the failure of some systems?</a:t>
            </a:r>
          </a:p>
          <a:p>
            <a:pPr lvl="1">
              <a:buClr>
                <a:schemeClr val="tx2"/>
              </a:buClr>
            </a:pPr>
            <a:r>
              <a:rPr lang="en-US" sz="24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4" name="Rectangle 5">
            <a:extLst>
              <a:ext uri="{FF2B5EF4-FFF2-40B4-BE49-F238E27FC236}">
                <a16:creationId xmlns:a16="http://schemas.microsoft.com/office/drawing/2014/main" id="{8B9EFA25-9429-4B52-9524-C3472886B491}"/>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b="1" dirty="0"/>
              <a:t>The Sustainable Development Goals</a:t>
            </a:r>
          </a:p>
          <a:p>
            <a:pPr lvl="1"/>
            <a:r>
              <a:rPr lang="en-US" b="1" dirty="0"/>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5" name="Picture 19" descr="Peru Kids">
            <a:hlinkClick r:id="rId3" action="ppaction://hlinksldjump"/>
            <a:extLst>
              <a:ext uri="{FF2B5EF4-FFF2-40B4-BE49-F238E27FC236}">
                <a16:creationId xmlns:a16="http://schemas.microsoft.com/office/drawing/2014/main" id="{0171B666-4E93-4D50-86A5-2F3457F99CF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6" name="Picture 3">
            <a:hlinkClick r:id="rId5" action="ppaction://hlinksldjump"/>
            <a:extLst>
              <a:ext uri="{FF2B5EF4-FFF2-40B4-BE49-F238E27FC236}">
                <a16:creationId xmlns:a16="http://schemas.microsoft.com/office/drawing/2014/main" id="{E85E7231-DAAC-4C28-BF9F-ACF656B6C57D}"/>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7" name="Picture 1">
            <a:hlinkClick r:id="rId7" action="ppaction://hlinksldjump"/>
            <a:extLst>
              <a:ext uri="{FF2B5EF4-FFF2-40B4-BE49-F238E27FC236}">
                <a16:creationId xmlns:a16="http://schemas.microsoft.com/office/drawing/2014/main" id="{B57F47B5-3211-4797-98B2-7A75E686ABF3}"/>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0" name="Shape 99" descr="http://texas-slab-leak-repair.com/yahoo_site_admin/assets/images/slab-leak.242134202_std.jpg">
            <a:hlinkClick r:id="rId9" action="ppaction://hlinksldjump"/>
            <a:extLst>
              <a:ext uri="{FF2B5EF4-FFF2-40B4-BE49-F238E27FC236}">
                <a16:creationId xmlns:a16="http://schemas.microsoft.com/office/drawing/2014/main" id="{A65188A3-0C42-45E3-8F13-4C281B0B2E10}"/>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1" name="Picture 6" descr="Image result for sustainable development goals water and sanitation">
            <a:hlinkClick r:id="rId11" action="ppaction://hlinksldjump"/>
            <a:extLst>
              <a:ext uri="{FF2B5EF4-FFF2-40B4-BE49-F238E27FC236}">
                <a16:creationId xmlns:a16="http://schemas.microsoft.com/office/drawing/2014/main" id="{E9C4B8FB-4A81-43BD-8F57-EAB9A4E00B3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01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172"/>
            <a:ext cx="9117391" cy="5760027"/>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a:t>2015 to 2030</a:t>
            </a:r>
          </a:p>
        </p:txBody>
      </p:sp>
      <p:sp>
        <p:nvSpPr>
          <p:cNvPr id="3" name="Rounded Rectangle 2"/>
          <p:cNvSpPr/>
          <p:nvPr/>
        </p:nvSpPr>
        <p:spPr>
          <a:xfrm>
            <a:off x="7603958" y="1774686"/>
            <a:ext cx="1513433" cy="133748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158A1-E71A-4838-A6D2-34E484D772F1}"/>
              </a:ext>
            </a:extLst>
          </p:cNvPr>
          <p:cNvSpPr>
            <a:spLocks noGrp="1"/>
          </p:cNvSpPr>
          <p:nvPr>
            <p:ph type="title"/>
          </p:nvPr>
        </p:nvSpPr>
        <p:spPr/>
        <p:txBody>
          <a:bodyPr/>
          <a:lstStyle/>
          <a:p>
            <a:r>
              <a:rPr lang="en-US" dirty="0"/>
              <a:t>United Nations</a:t>
            </a:r>
          </a:p>
        </p:txBody>
      </p:sp>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3597964" y="2961861"/>
            <a:ext cx="5088835" cy="3164302"/>
          </a:xfrm>
        </p:spPr>
        <p:txBody>
          <a:bodyPr/>
          <a:lstStyle/>
          <a:p>
            <a:r>
              <a:rPr lang="en-US" sz="2500" dirty="0"/>
              <a:t>“By 2030, achieve universal and equitable access to safe and affordable drinking water for all”</a:t>
            </a:r>
            <a:br>
              <a:rPr lang="en-US" sz="2500" dirty="0"/>
            </a:br>
            <a:endParaRPr lang="en-US" sz="2500" dirty="0"/>
          </a:p>
          <a:p>
            <a:r>
              <a:rPr lang="en-US" sz="2500" dirty="0"/>
              <a:t>“Support and strengthen the participation of local communities in improving water and sanitation management”</a:t>
            </a:r>
            <a:br>
              <a:rPr lang="en-US" sz="2000" dirty="0"/>
            </a:br>
            <a:r>
              <a:rPr lang="en-US" sz="2000" dirty="0">
                <a:hlinkClick r:id="rId2"/>
              </a:rPr>
              <a:t>http://www.un.org/sustainabledevelopment/water-and-sanitation/</a:t>
            </a:r>
            <a:r>
              <a:rPr lang="en-US" sz="2000" dirty="0"/>
              <a:t> </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00357"/>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870" y="2961861"/>
            <a:ext cx="3081130" cy="3081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9751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SDG 6.1: By 2030,safe and affordable drinking water for all</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(or maybe it is 5 in 10…)</a:t>
            </a:r>
          </a:p>
          <a:p>
            <a:r>
              <a:rPr lang="en-US" dirty="0"/>
              <a:t>Additional 1.2 billion from population growth gives 3.5 billion need water by 2030</a:t>
            </a:r>
          </a:p>
          <a:p>
            <a:pPr lvl="1"/>
            <a:r>
              <a:rPr lang="en-US" dirty="0"/>
              <a:t>267 million people per year!</a:t>
            </a:r>
          </a:p>
          <a:p>
            <a:pPr lvl="1"/>
            <a:r>
              <a:rPr lang="en-US" dirty="0"/>
              <a:t>800,000 L/s per year of new installed capacity</a:t>
            </a:r>
          </a:p>
          <a:p>
            <a:pPr lvl="1"/>
            <a:r>
              <a:rPr lang="en-US" dirty="0"/>
              <a:t>Water for 18 New York Cities per year!</a:t>
            </a:r>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spTree>
    <p:extLst>
      <p:ext uri="{BB962C8B-B14F-4D97-AF65-F5344CB8AC3E}">
        <p14:creationId xmlns:p14="http://schemas.microsoft.com/office/powerpoint/2010/main" val="402064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forgot to include replacement of failing plants</a:t>
            </a:r>
          </a:p>
        </p:txBody>
      </p:sp>
      <p:sp>
        <p:nvSpPr>
          <p:cNvPr id="3" name="Content Placeholder 2"/>
          <p:cNvSpPr>
            <a:spLocks noGrp="1"/>
          </p:cNvSpPr>
          <p:nvPr>
            <p:ph idx="1"/>
          </p:nvPr>
        </p:nvSpPr>
        <p:spPr/>
        <p:txBody>
          <a:bodyPr/>
          <a:lstStyle/>
          <a:p>
            <a:endParaRPr lang="en-US" dirty="0"/>
          </a:p>
        </p:txBody>
      </p:sp>
      <p:pic>
        <p:nvPicPr>
          <p:cNvPr id="1026" name="Picture 2" descr="https://lh3.googleusercontent.com/wx5c5gdL4GZ43uAKh7ApvMBsTjApc6WsnKMZ4XUTC335HdzlraJKT4NmgAzmoyYtuhQTluXUW1TfrEzbrsMKONYfPVMXy2XYOBtTEITCcPIgviDuLAlT0Qv4HijYbNy6Dz8eKxv2920H3pZk2tzcTGmStlH1GK550nhCkITmllP3sSP6XGUYBND58-h5SCMwopYbw8E9AXC9OaHHcrhfs4cZ0XyrRW6LckEbTJg6J4C9R2Rtpce14H1iozSgn85WnCUFMzXvF83Q04NoMlZYcJG31kVO0KEt7MylZL5m9v4dZxAoTrVRSCWw1Sn0sCQAu6ESzWwq1-I2aW6mPI2n3FffSyCDeFvgyf78EpqFyla7bgxFt8h9rFoXxS87vcUlXzD0W0Vm_zu0GmNekpAkPirk8GItQyPXriP26lNch74zwuYdqzkz4epoCUceFT389vV_RLqLILpJWDVuRzjNgu11xyEvKx7icVi8XoL0LMPTb_u7pl6zsS7z59TKZz0LOIlgfFMgm3yf7x72-4yBu1ZXwWBXqxncm1LE2fhrMHuLnWJP2VrKRYGP64_9kt4dnSh4LehyNQuUTTPBgp-I8Pomf6mOaCEvVzRONkCqB3vta76yQKTuqXMFiL6Y9lyuewdw8RGjJNM47qoPH3-CpCXeN3czv-b1B2Dgv3FZSufxE9rYuSHqtIUQ7ZqX7OWVTozgDSJraVO94b2uQg=w1601-h901-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01"/>
            <a:ext cx="9144000" cy="514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301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4.9 billion need new water supply systems by 2030</a:t>
            </a:r>
          </a:p>
        </p:txBody>
      </p:sp>
      <p:sp>
        <p:nvSpPr>
          <p:cNvPr id="3" name="Content Placeholder 2"/>
          <p:cNvSpPr>
            <a:spLocks noGrp="1"/>
          </p:cNvSpPr>
          <p:nvPr>
            <p:ph idx="1"/>
          </p:nvPr>
        </p:nvSpPr>
        <p:spPr>
          <a:xfrm>
            <a:off x="457200" y="1600202"/>
            <a:ext cx="4631635" cy="4525963"/>
          </a:xfrm>
        </p:spPr>
        <p:txBody>
          <a:bodyPr/>
          <a:lstStyle/>
          <a:p>
            <a:r>
              <a:rPr lang="en-US" dirty="0"/>
              <a:t>44 year lifetime</a:t>
            </a:r>
          </a:p>
          <a:p>
            <a:r>
              <a:rPr lang="en-US" dirty="0"/>
              <a:t>11 years until 2030</a:t>
            </a:r>
          </a:p>
          <a:p>
            <a:r>
              <a:rPr lang="en-US" dirty="0"/>
              <a:t>25% of existing plants need to be replaced</a:t>
            </a:r>
          </a:p>
          <a:p>
            <a:r>
              <a:rPr lang="en-US" dirty="0"/>
              <a:t>Supposedly 5.6 billion have safe water on tap</a:t>
            </a:r>
          </a:p>
          <a:p>
            <a:r>
              <a:rPr lang="en-US" dirty="0"/>
              <a:t>1.4 billion need upgraded systems by 2030</a:t>
            </a:r>
          </a:p>
          <a:p>
            <a:endParaRPr lang="en-US" dirty="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635"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393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a:t>
            </a:r>
          </a:p>
        </p:txBody>
      </p:sp>
      <p:sp>
        <p:nvSpPr>
          <p:cNvPr id="3" name="Content Placeholder 2"/>
          <p:cNvSpPr>
            <a:spLocks noGrp="1"/>
          </p:cNvSpPr>
          <p:nvPr>
            <p:ph idx="1"/>
          </p:nvPr>
        </p:nvSpPr>
        <p:spPr/>
        <p:txBody>
          <a:bodyPr/>
          <a:lstStyle/>
          <a:p>
            <a:r>
              <a:rPr lang="en-US" dirty="0"/>
              <a:t>How is python coming along?</a:t>
            </a:r>
          </a:p>
          <a:p>
            <a:r>
              <a:rPr lang="en-US" dirty="0"/>
              <a:t>Post issues at </a:t>
            </a:r>
            <a:r>
              <a:rPr lang="en-US" sz="2000" dirty="0">
                <a:hlinkClick r:id="rId2"/>
              </a:rPr>
              <a:t>https://github.com/AguaClara/CEE4520/issues</a:t>
            </a:r>
            <a:r>
              <a:rPr lang="en-US" sz="2000" dirty="0"/>
              <a:t> </a:t>
            </a:r>
            <a:endParaRPr lang="en-US" dirty="0"/>
          </a:p>
          <a:p>
            <a:r>
              <a:rPr lang="en-US" dirty="0"/>
              <a:t>Are you playing?</a:t>
            </a:r>
          </a:p>
        </p:txBody>
      </p:sp>
    </p:spTree>
    <p:extLst>
      <p:ext uri="{BB962C8B-B14F-4D97-AF65-F5344CB8AC3E}">
        <p14:creationId xmlns:p14="http://schemas.microsoft.com/office/powerpoint/2010/main" val="34777764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1" name="Rectangle 5">
            <a:extLst>
              <a:ext uri="{FF2B5EF4-FFF2-40B4-BE49-F238E27FC236}">
                <a16:creationId xmlns:a16="http://schemas.microsoft.com/office/drawing/2014/main" id="{CBA2F83D-60CA-4D70-846C-E1E97D7009BF}"/>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b="1" dirty="0"/>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sp>
        <p:nvSpPr>
          <p:cNvPr id="8" name="TextBox 7">
            <a:extLst>
              <a:ext uri="{FF2B5EF4-FFF2-40B4-BE49-F238E27FC236}">
                <a16:creationId xmlns:a16="http://schemas.microsoft.com/office/drawing/2014/main" id="{07660937-87FD-4B1D-BE1B-807D2D9B094E}"/>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12" name="Picture 19" descr="Peru Kids">
            <a:hlinkClick r:id="rId3" action="ppaction://hlinksldjump"/>
            <a:extLst>
              <a:ext uri="{FF2B5EF4-FFF2-40B4-BE49-F238E27FC236}">
                <a16:creationId xmlns:a16="http://schemas.microsoft.com/office/drawing/2014/main" id="{3F0B7638-5FBE-4701-AE82-391DF3B7B6DA}"/>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191B96EC-587C-4A95-9C26-6AC30D7AAB3B}"/>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A3BCFE8F-C1AC-43AC-9AE2-5141157FC4C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945F14AF-7222-4315-ACA4-88D05941881A}"/>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69A0101-5FD8-4B1A-B57A-47913909EE1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7652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s-HN"/>
          </a:p>
        </p:txBody>
      </p:sp>
      <p:sp>
        <p:nvSpPr>
          <p:cNvPr id="3" name="Content Placeholder 2"/>
          <p:cNvSpPr>
            <a:spLocks noGrp="1"/>
          </p:cNvSpPr>
          <p:nvPr>
            <p:ph idx="1"/>
          </p:nvPr>
        </p:nvSpPr>
        <p:spPr/>
        <p:txBody>
          <a:bodyPr/>
          <a:lstStyle/>
          <a:p>
            <a:pPr marL="514350" indent="-514350">
              <a:buFont typeface="+mj-lt"/>
              <a:buAutoNum type="alphaUcPeriod"/>
            </a:pPr>
            <a:r>
              <a:rPr lang="en-US" dirty="0"/>
              <a:t> I’ve always had accessed to water at the tap</a:t>
            </a:r>
          </a:p>
          <a:p>
            <a:pPr marL="514350" indent="-514350">
              <a:buFont typeface="+mj-lt"/>
              <a:buAutoNum type="alphaUcPeriod"/>
            </a:pPr>
            <a:r>
              <a:rPr lang="en-US" dirty="0"/>
              <a:t> I visited a city where water was intermittent</a:t>
            </a:r>
          </a:p>
          <a:p>
            <a:pPr marL="514350" indent="-514350">
              <a:buFont typeface="+mj-lt"/>
              <a:buAutoNum type="alphaUcPeriod"/>
            </a:pPr>
            <a:r>
              <a:rPr lang="en-US" dirty="0"/>
              <a:t> I grew up in a town or city where water was intermittent</a:t>
            </a:r>
          </a:p>
        </p:txBody>
      </p:sp>
      <p:sp>
        <p:nvSpPr>
          <p:cNvPr id="5" name="Text Placeholder 4"/>
          <p:cNvSpPr>
            <a:spLocks noGrp="1"/>
          </p:cNvSpPr>
          <p:nvPr>
            <p:ph type="body" sz="quarter" idx="13"/>
          </p:nvPr>
        </p:nvSpPr>
        <p:spPr/>
        <p:txBody>
          <a:bodyPr/>
          <a:lstStyle/>
          <a:p>
            <a:r>
              <a:rPr lang="en-US" dirty="0"/>
              <a:t>What is your experience with intermittent water supply?</a:t>
            </a:r>
          </a:p>
        </p:txBody>
      </p:sp>
    </p:spTree>
    <p:extLst>
      <p:ext uri="{BB962C8B-B14F-4D97-AF65-F5344CB8AC3E}">
        <p14:creationId xmlns:p14="http://schemas.microsoft.com/office/powerpoint/2010/main" val="13034647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a:sym typeface="Calibri"/>
              </a:rPr>
              <a:t>Necessary conditions:</a:t>
            </a:r>
          </a:p>
          <a:p>
            <a:pPr lvl="1"/>
            <a:r>
              <a:rPr lang="en-US">
                <a:sym typeface="Calibri"/>
              </a:rPr>
              <a:t>Saturated contaminated soil</a:t>
            </a:r>
          </a:p>
          <a:p>
            <a:pPr lvl="1"/>
            <a:r>
              <a:rPr lang="en-US">
                <a:sym typeface="Calibri"/>
              </a:rPr>
              <a:t>Leaky Pipe</a:t>
            </a:r>
          </a:p>
          <a:p>
            <a:pPr lvl="1"/>
            <a:r>
              <a:rPr lang="en-US">
                <a:sym typeface="Calibri"/>
              </a:rPr>
              <a:t>Pressure outside pipe must </a:t>
            </a:r>
            <a:br>
              <a:rPr lang="en-US">
                <a:sym typeface="Calibri"/>
              </a:rPr>
            </a:br>
            <a:r>
              <a:rPr lang="en-US">
                <a:sym typeface="Calibri"/>
              </a:rPr>
              <a:t>exceed pressure inside pipe</a:t>
            </a:r>
          </a:p>
          <a:p>
            <a:pPr lvl="0"/>
            <a:r>
              <a:rPr lang="en-US">
                <a:sym typeface="Calibri"/>
              </a:rPr>
              <a:t>Potential Causes:</a:t>
            </a:r>
          </a:p>
          <a:p>
            <a:pPr lvl="1"/>
            <a:r>
              <a:rPr lang="en-US">
                <a:sym typeface="Calibri"/>
              </a:rPr>
              <a:t>Negative pressure transients</a:t>
            </a:r>
          </a:p>
          <a:p>
            <a:pPr lvl="1"/>
            <a:r>
              <a:rPr lang="en-US">
                <a:sym typeface="Calibri"/>
              </a:rPr>
              <a:t>Booster pumps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Preference and the spiral to failure</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Use Household level (Point of Use) and reduce funding to maintain the central water supply system – spiral to failure</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1" name="Rectangle 5">
            <a:extLst>
              <a:ext uri="{FF2B5EF4-FFF2-40B4-BE49-F238E27FC236}">
                <a16:creationId xmlns:a16="http://schemas.microsoft.com/office/drawing/2014/main" id="{FB3E49CD-665E-4766-8E83-ED29587A5762}"/>
              </a:ext>
            </a:extLst>
          </p:cNvPr>
          <p:cNvSpPr>
            <a:spLocks noGrp="1" noChangeArrowheads="1"/>
          </p:cNvSpPr>
          <p:nvPr>
            <p:ph idx="1"/>
          </p:nvPr>
        </p:nvSpPr>
        <p:spPr>
          <a:xfrm>
            <a:off x="1987824" y="1600200"/>
            <a:ext cx="6927576" cy="4889891"/>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a:t>
            </a:r>
          </a:p>
          <a:p>
            <a:pPr marL="0" indent="0">
              <a:buNone/>
            </a:pPr>
            <a:r>
              <a:rPr lang="en-US" dirty="0">
                <a:solidFill>
                  <a:schemeClr val="bg1">
                    <a:lumMod val="75000"/>
                  </a:schemeClr>
                </a:solidFill>
              </a:rPr>
              <a: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b="1" dirty="0"/>
              <a:t>The technology is well developed…</a:t>
            </a:r>
          </a:p>
          <a:p>
            <a:r>
              <a:rPr lang="en-US" dirty="0">
                <a:solidFill>
                  <a:schemeClr val="bg1">
                    <a:lumMod val="75000"/>
                  </a:schemeClr>
                </a:solidFill>
              </a:rPr>
              <a:t>A role for universities</a:t>
            </a:r>
          </a:p>
        </p:txBody>
      </p:sp>
      <p:sp>
        <p:nvSpPr>
          <p:cNvPr id="8" name="TextBox 7">
            <a:extLst>
              <a:ext uri="{FF2B5EF4-FFF2-40B4-BE49-F238E27FC236}">
                <a16:creationId xmlns:a16="http://schemas.microsoft.com/office/drawing/2014/main" id="{62128FF8-ACAB-4BD8-916C-58344538D2E1}"/>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12" name="Picture 19" descr="Peru Kids">
            <a:hlinkClick r:id="rId3" action="ppaction://hlinksldjump"/>
            <a:extLst>
              <a:ext uri="{FF2B5EF4-FFF2-40B4-BE49-F238E27FC236}">
                <a16:creationId xmlns:a16="http://schemas.microsoft.com/office/drawing/2014/main" id="{9883D9D4-4784-4651-9027-C62021A4EC46}"/>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BA6D276D-9A62-4CD0-85BE-DD927E4B2EAF}"/>
              </a:ext>
            </a:extLst>
          </p:cNvPr>
          <p:cNvPicPr>
            <a:picLocks noChangeAspect="1" noChangeArrowheads="1"/>
          </p:cNvPicPr>
          <p:nvPr/>
        </p:nvPicPr>
        <p:blipFill>
          <a:blip r:embed="rId6" cstate="screen"/>
          <a:srcRect/>
          <a:stretch>
            <a:fillRect/>
          </a:stretch>
        </p:blipFill>
        <p:spPr bwMode="auto">
          <a:xfrm>
            <a:off x="1125977" y="43743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1A58C4AA-D511-4207-9188-7D07DA77EADC}"/>
              </a:ext>
            </a:extLst>
          </p:cNvPr>
          <p:cNvPicPr>
            <a:picLocks noChangeAspect="1" noChangeArrowheads="1"/>
          </p:cNvPicPr>
          <p:nvPr/>
        </p:nvPicPr>
        <p:blipFill>
          <a:blip r:embed="rId8" cstate="print"/>
          <a:srcRect/>
          <a:stretch>
            <a:fillRect/>
          </a:stretch>
        </p:blipFill>
        <p:spPr bwMode="auto">
          <a:xfrm>
            <a:off x="1009884" y="5109880"/>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8B62E7BB-E376-48F8-8BC7-69BD93AD7096}"/>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8A80A88C-B2FB-42B2-9688-466CE6FF4FC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8181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199" y="1600200"/>
            <a:ext cx="6924675"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dirty="0"/>
              <a:t> speech at Cornell University in 2005</a:t>
            </a:r>
          </a:p>
          <a:p>
            <a:r>
              <a:rPr lang="en-US" dirty="0"/>
              <a:t>Loosely paraphrasing…</a:t>
            </a:r>
          </a:p>
          <a:p>
            <a:r>
              <a:rPr lang="en-US" dirty="0"/>
              <a:t>We have the technology to solve the world’s problems – what is missing is education, institutional capacity, and political will</a:t>
            </a:r>
          </a:p>
          <a:p>
            <a:r>
              <a:rPr lang="en-US" dirty="0"/>
              <a:t>Reflect! This was before electric cars</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00" y="838200"/>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533400" y="228600"/>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2514600" y="5791200"/>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HN"/>
          </a:p>
        </p:txBody>
      </p:sp>
      <p:sp>
        <p:nvSpPr>
          <p:cNvPr id="3" name="Content Placeholder 2"/>
          <p:cNvSpPr>
            <a:spLocks noGrp="1"/>
          </p:cNvSpPr>
          <p:nvPr>
            <p:ph idx="1"/>
          </p:nvPr>
        </p:nvSpPr>
        <p:spPr/>
        <p:txBody>
          <a:bodyPr/>
          <a:lstStyle/>
          <a:p>
            <a:r>
              <a:rPr lang="en-US" dirty="0"/>
              <a:t>How can we build a community (face-to-face and online) of learning?</a:t>
            </a:r>
          </a:p>
          <a:p>
            <a:r>
              <a:rPr lang="en-US" dirty="0"/>
              <a:t>What ideas do you have to foster connections between students in different locations?</a:t>
            </a:r>
          </a:p>
          <a:p>
            <a:r>
              <a:rPr lang="en-US" dirty="0"/>
              <a:t>Be skeptical and respectful and curious!</a:t>
            </a:r>
          </a:p>
          <a:p>
            <a:endParaRPr lang="en-US" dirty="0"/>
          </a:p>
          <a:p>
            <a:endParaRPr lang="en-US" dirty="0"/>
          </a:p>
        </p:txBody>
      </p:sp>
      <p:sp>
        <p:nvSpPr>
          <p:cNvPr id="4" name="Text Placeholder 3"/>
          <p:cNvSpPr>
            <a:spLocks noGrp="1"/>
          </p:cNvSpPr>
          <p:nvPr>
            <p:ph type="body" sz="quarter" idx="13"/>
          </p:nvPr>
        </p:nvSpPr>
        <p:spPr/>
        <p:txBody>
          <a:bodyPr/>
          <a:lstStyle/>
          <a:p>
            <a:r>
              <a:rPr lang="en-US" dirty="0"/>
              <a:t>How do we make the most out of this learning opportunity?</a:t>
            </a:r>
            <a:endParaRPr lang="es-HN" dirty="0"/>
          </a:p>
        </p:txBody>
      </p:sp>
    </p:spTree>
    <p:extLst>
      <p:ext uri="{BB962C8B-B14F-4D97-AF65-F5344CB8AC3E}">
        <p14:creationId xmlns:p14="http://schemas.microsoft.com/office/powerpoint/2010/main" val="116902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513" y="228600"/>
            <a:ext cx="7623424" cy="1143000"/>
          </a:xfrm>
        </p:spPr>
        <p:txBody>
          <a:bodyPr/>
          <a:lstStyle/>
          <a:p>
            <a:r>
              <a:rPr lang="en-US" dirty="0"/>
              <a:t>Policy, Education, Institutions  or  Engineering </a:t>
            </a:r>
          </a:p>
        </p:txBody>
      </p:sp>
      <p:sp>
        <p:nvSpPr>
          <p:cNvPr id="3" name="Content Placeholder 2"/>
          <p:cNvSpPr>
            <a:spLocks noGrp="1"/>
          </p:cNvSpPr>
          <p:nvPr>
            <p:ph idx="1"/>
          </p:nvPr>
        </p:nvSpPr>
        <p:spPr/>
        <p:txBody>
          <a:bodyPr/>
          <a:lstStyle/>
          <a:p>
            <a:r>
              <a:rPr lang="en-US"/>
              <a:t>You can sometimes compensate for poor engineering by providing more inputs</a:t>
            </a:r>
          </a:p>
          <a:p>
            <a:pPr lvl="1"/>
            <a:r>
              <a:rPr lang="en-US"/>
              <a:t>Energy – fossil fuels</a:t>
            </a:r>
          </a:p>
          <a:p>
            <a:pPr lvl="1"/>
            <a:r>
              <a:rPr lang="en-US"/>
              <a:t>Education</a:t>
            </a:r>
          </a:p>
          <a:p>
            <a:pPr lvl="1"/>
            <a:r>
              <a:rPr lang="en-US"/>
              <a:t>Money</a:t>
            </a:r>
          </a:p>
          <a:p>
            <a:pPr lvl="1"/>
            <a:r>
              <a:rPr lang="en-US"/>
              <a:t>Management</a:t>
            </a:r>
          </a:p>
          <a:p>
            <a:pPr lvl="1"/>
            <a:r>
              <a:rPr lang="en-US"/>
              <a:t>Labor</a:t>
            </a:r>
          </a:p>
          <a:p>
            <a:r>
              <a:rPr lang="en-US"/>
              <a:t>You can sometimes reduce this burden on society by improving the technologies</a:t>
            </a:r>
          </a:p>
          <a:p>
            <a:r>
              <a:rPr lang="en-US"/>
              <a:t>These factors are multipliers!!!!</a:t>
            </a:r>
            <a:endParaRPr lang="en-US" dirty="0"/>
          </a:p>
        </p:txBody>
      </p:sp>
      <p:grpSp>
        <p:nvGrpSpPr>
          <p:cNvPr id="6" name="Group 5"/>
          <p:cNvGrpSpPr/>
          <p:nvPr/>
        </p:nvGrpSpPr>
        <p:grpSpPr>
          <a:xfrm>
            <a:off x="2447197" y="752272"/>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Multipliers</a:t>
            </a:r>
          </a:p>
        </p:txBody>
      </p:sp>
      <p:sp>
        <p:nvSpPr>
          <p:cNvPr id="4" name="TextBox 3"/>
          <p:cNvSpPr txBox="1"/>
          <p:nvPr/>
        </p:nvSpPr>
        <p:spPr>
          <a:xfrm>
            <a:off x="422026" y="2164140"/>
            <a:ext cx="7832593"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1</a:t>
            </a:r>
            <a:r>
              <a:rPr lang="en-US" sz="9600" dirty="0">
                <a:latin typeface="+mn-lt"/>
              </a:rPr>
              <a:t>x1x1x</a:t>
            </a:r>
            <a:r>
              <a:rPr lang="en-US" sz="9600" dirty="0">
                <a:solidFill>
                  <a:schemeClr val="accent1"/>
                </a:solidFill>
                <a:latin typeface="+mn-lt"/>
              </a:rPr>
              <a:t>0</a:t>
            </a:r>
            <a:r>
              <a:rPr lang="en-US" sz="9600" dirty="0">
                <a:latin typeface="+mn-lt"/>
              </a:rPr>
              <a:t>=0</a:t>
            </a:r>
          </a:p>
        </p:txBody>
      </p:sp>
      <p:sp>
        <p:nvSpPr>
          <p:cNvPr id="5" name="Rectangle 4"/>
          <p:cNvSpPr/>
          <p:nvPr/>
        </p:nvSpPr>
        <p:spPr>
          <a:xfrm>
            <a:off x="228600" y="1981200"/>
            <a:ext cx="8153400" cy="400110"/>
          </a:xfrm>
          <a:prstGeom prst="rect">
            <a:avLst/>
          </a:prstGeom>
        </p:spPr>
        <p:txBody>
          <a:bodyPr wrap="square">
            <a:spAutoFit/>
          </a:bodyPr>
          <a:lstStyle/>
          <a:p>
            <a:pPr marL="0" lvl="1"/>
            <a:r>
              <a:rPr lang="en-US" sz="2000" dirty="0"/>
              <a:t>Energy x Education x </a:t>
            </a:r>
            <a:r>
              <a:rPr lang="en-US" sz="2000" dirty="0">
                <a:solidFill>
                  <a:srgbClr val="008000"/>
                </a:solidFill>
              </a:rPr>
              <a:t>Money</a:t>
            </a:r>
            <a:r>
              <a:rPr lang="en-US" sz="2000" dirty="0"/>
              <a:t> x Governance x Labor x </a:t>
            </a:r>
            <a:r>
              <a:rPr lang="en-US" sz="2000" dirty="0">
                <a:solidFill>
                  <a:schemeClr val="accent1"/>
                </a:solidFill>
              </a:rPr>
              <a:t>Technology</a:t>
            </a:r>
            <a:r>
              <a:rPr lang="en-US" sz="2000" dirty="0"/>
              <a:t> = ?</a:t>
            </a:r>
          </a:p>
        </p:txBody>
      </p:sp>
      <p:sp>
        <p:nvSpPr>
          <p:cNvPr id="6" name="TextBox 5"/>
          <p:cNvSpPr txBox="1"/>
          <p:nvPr/>
        </p:nvSpPr>
        <p:spPr>
          <a:xfrm>
            <a:off x="422026" y="4221540"/>
            <a:ext cx="8036174" cy="1569660"/>
          </a:xfrm>
          <a:prstGeom prst="rect">
            <a:avLst/>
          </a:prstGeom>
          <a:noFill/>
        </p:spPr>
        <p:txBody>
          <a:bodyPr wrap="none" rtlCol="0">
            <a:spAutoFit/>
          </a:bodyPr>
          <a:lstStyle/>
          <a:p>
            <a:r>
              <a:rPr lang="en-US" sz="9600" dirty="0">
                <a:latin typeface="+mn-lt"/>
              </a:rPr>
              <a:t>1x1x</a:t>
            </a:r>
            <a:r>
              <a:rPr lang="en-US" sz="9600" dirty="0">
                <a:solidFill>
                  <a:srgbClr val="008000"/>
                </a:solidFill>
                <a:latin typeface="+mn-lt"/>
              </a:rPr>
              <a:t>½</a:t>
            </a:r>
            <a:r>
              <a:rPr lang="en-US" sz="9600" dirty="0">
                <a:latin typeface="+mn-lt"/>
              </a:rPr>
              <a:t>x1x1x</a:t>
            </a:r>
            <a:r>
              <a:rPr lang="en-US" sz="9600" dirty="0">
                <a:solidFill>
                  <a:schemeClr val="accent1"/>
                </a:solidFill>
                <a:latin typeface="+mn-lt"/>
              </a:rPr>
              <a:t>2</a:t>
            </a:r>
            <a:r>
              <a:rPr lang="en-US" sz="9600" dirty="0">
                <a:latin typeface="+mn-lt"/>
              </a:rPr>
              <a:t>=1</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a:defRPr/>
            </a:pPr>
            <a:r>
              <a:rPr lang="en-US" sz="4000" dirty="0"/>
              <a:t>Both “advanced” and “appropriate” technologies can fail</a:t>
            </a:r>
          </a:p>
        </p:txBody>
      </p:sp>
      <p:sp>
        <p:nvSpPr>
          <p:cNvPr id="91139" name="Rectangle 3"/>
          <p:cNvSpPr>
            <a:spLocks noGrp="1" noChangeArrowheads="1"/>
          </p:cNvSpPr>
          <p:nvPr>
            <p:ph idx="1"/>
          </p:nvPr>
        </p:nvSpPr>
        <p:spPr>
          <a:xfrm>
            <a:off x="187325" y="1900238"/>
            <a:ext cx="7772400" cy="4719637"/>
          </a:xfrm>
        </p:spPr>
        <p:txBody>
          <a:bodyPr/>
          <a:lstStyle/>
          <a:p>
            <a:r>
              <a:rPr lang="en-US" sz="2800" dirty="0"/>
              <a:t>El </a:t>
            </a:r>
            <a:r>
              <a:rPr lang="en-US" sz="2800" dirty="0" err="1"/>
              <a:t>Progreso</a:t>
            </a:r>
            <a:r>
              <a:rPr lang="en-US" sz="2800" dirty="0"/>
              <a:t>,</a:t>
            </a:r>
          </a:p>
          <a:p>
            <a:pPr lvl="1"/>
            <a:r>
              <a:rPr lang="en-US" sz="2400" dirty="0"/>
              <a:t>Modular BEKOX</a:t>
            </a:r>
          </a:p>
          <a:p>
            <a:pPr lvl="1"/>
            <a:r>
              <a:rPr lang="en-US" sz="2400" dirty="0"/>
              <a:t>Vulnerable </a:t>
            </a:r>
          </a:p>
          <a:p>
            <a:r>
              <a:rPr lang="en-US" sz="2800" dirty="0" err="1"/>
              <a:t>Siguatepeque</a:t>
            </a:r>
            <a:endParaRPr lang="en-US" sz="2800" dirty="0"/>
          </a:p>
          <a:p>
            <a:pPr lvl="1"/>
            <a:r>
              <a:rPr lang="en-US" sz="2400" dirty="0"/>
              <a:t>Civil Work</a:t>
            </a:r>
          </a:p>
          <a:p>
            <a:pPr lvl="1"/>
            <a:r>
              <a:rPr lang="en-US" sz="2400" dirty="0"/>
              <a:t>Vulnerable</a:t>
            </a:r>
          </a:p>
          <a:p>
            <a:r>
              <a:rPr lang="en-US" sz="2800" dirty="0" err="1"/>
              <a:t>Marcala</a:t>
            </a:r>
            <a:r>
              <a:rPr lang="en-US" sz="2800" dirty="0"/>
              <a:t>, Honduras</a:t>
            </a:r>
          </a:p>
          <a:p>
            <a:pPr lvl="1"/>
            <a:r>
              <a:rPr lang="en-US" sz="2400" dirty="0"/>
              <a:t>No chemicals</a:t>
            </a:r>
          </a:p>
          <a:p>
            <a:pPr lvl="1"/>
            <a:r>
              <a:rPr lang="en-US" sz="2400" dirty="0" err="1"/>
              <a:t>Upflow</a:t>
            </a:r>
            <a:r>
              <a:rPr lang="en-US" sz="2400" dirty="0"/>
              <a:t> filtration</a:t>
            </a:r>
          </a:p>
          <a:p>
            <a:pPr lvl="1"/>
            <a:r>
              <a:rPr lang="en-US" sz="2400" dirty="0"/>
              <a:t>Abandoned </a:t>
            </a:r>
            <a:r>
              <a:rPr lang="en-US" sz="1600" dirty="0"/>
              <a:t>(Replaced with AguaClara)</a:t>
            </a:r>
            <a:endParaRPr lang="en-US" sz="2400" dirty="0"/>
          </a:p>
          <a:p>
            <a:endParaRPr lang="en-US" sz="2800" dirty="0"/>
          </a:p>
        </p:txBody>
      </p:sp>
      <p:pic>
        <p:nvPicPr>
          <p:cNvPr id="91140" name="Picture 4" descr="Marcala (15)"/>
          <p:cNvPicPr>
            <a:picLocks noChangeAspect="1" noChangeArrowheads="1"/>
          </p:cNvPicPr>
          <p:nvPr/>
        </p:nvPicPr>
        <p:blipFill>
          <a:blip r:embed="rId3" cstate="email"/>
          <a:srcRect/>
          <a:stretch>
            <a:fillRect/>
          </a:stretch>
        </p:blipFill>
        <p:spPr bwMode="auto">
          <a:xfrm>
            <a:off x="4457700" y="2667000"/>
            <a:ext cx="4572000" cy="3429000"/>
          </a:xfrm>
          <a:prstGeom prst="rect">
            <a:avLst/>
          </a:prstGeom>
          <a:noFill/>
          <a:ln w="9525">
            <a:noFill/>
            <a:miter lim="800000"/>
            <a:headEnd/>
            <a:tailEnd/>
          </a:ln>
        </p:spPr>
      </p:pic>
      <p:pic>
        <p:nvPicPr>
          <p:cNvPr id="91141" name="Picture 5" descr="El Progresso (13)"/>
          <p:cNvPicPr>
            <a:picLocks noChangeAspect="1" noChangeArrowheads="1"/>
          </p:cNvPicPr>
          <p:nvPr/>
        </p:nvPicPr>
        <p:blipFill>
          <a:blip r:embed="rId4" cstate="email"/>
          <a:srcRect/>
          <a:stretch>
            <a:fillRect/>
          </a:stretch>
        </p:blipFill>
        <p:spPr bwMode="auto">
          <a:xfrm>
            <a:off x="4457700" y="2514600"/>
            <a:ext cx="4572000" cy="3429000"/>
          </a:xfrm>
          <a:prstGeom prst="rect">
            <a:avLst/>
          </a:prstGeom>
          <a:noFill/>
          <a:ln w="9525">
            <a:noFill/>
            <a:miter lim="800000"/>
            <a:headEnd/>
            <a:tailEnd/>
          </a:ln>
        </p:spPr>
      </p:pic>
      <p:pic>
        <p:nvPicPr>
          <p:cNvPr id="91142" name="Picture 6" descr="El Progresso (74)"/>
          <p:cNvPicPr>
            <a:picLocks noChangeAspect="1" noChangeArrowheads="1"/>
          </p:cNvPicPr>
          <p:nvPr/>
        </p:nvPicPr>
        <p:blipFill>
          <a:blip r:embed="rId5" cstate="email"/>
          <a:srcRect/>
          <a:stretch>
            <a:fillRect/>
          </a:stretch>
        </p:blipFill>
        <p:spPr bwMode="auto">
          <a:xfrm>
            <a:off x="4457700" y="2590800"/>
            <a:ext cx="4572000" cy="3419475"/>
          </a:xfrm>
          <a:prstGeom prst="rect">
            <a:avLst/>
          </a:prstGeom>
          <a:noFill/>
          <a:ln w="9525">
            <a:noFill/>
            <a:miter lim="800000"/>
            <a:headEnd/>
            <a:tailEnd/>
          </a:ln>
        </p:spPr>
      </p:pic>
      <p:pic>
        <p:nvPicPr>
          <p:cNvPr id="91143" name="Picture 7" descr="El Progresso (65)"/>
          <p:cNvPicPr>
            <a:picLocks noChangeAspect="1" noChangeArrowheads="1"/>
          </p:cNvPicPr>
          <p:nvPr/>
        </p:nvPicPr>
        <p:blipFill>
          <a:blip r:embed="rId6" cstate="email"/>
          <a:srcRect/>
          <a:stretch>
            <a:fillRect/>
          </a:stretch>
        </p:blipFill>
        <p:spPr bwMode="auto">
          <a:xfrm>
            <a:off x="4457700" y="2667000"/>
            <a:ext cx="4572000" cy="3419475"/>
          </a:xfrm>
          <a:prstGeom prst="rect">
            <a:avLst/>
          </a:prstGeom>
          <a:noFill/>
          <a:ln w="9525">
            <a:noFill/>
            <a:miter lim="800000"/>
            <a:headEnd/>
            <a:tailEnd/>
          </a:ln>
        </p:spPr>
      </p:pic>
      <p:pic>
        <p:nvPicPr>
          <p:cNvPr id="91144" name="Picture 8" descr="El Progresso (25)"/>
          <p:cNvPicPr>
            <a:picLocks noChangeAspect="1" noChangeArrowheads="1"/>
          </p:cNvPicPr>
          <p:nvPr/>
        </p:nvPicPr>
        <p:blipFill>
          <a:blip r:embed="rId7" cstate="email"/>
          <a:srcRect/>
          <a:stretch>
            <a:fillRect/>
          </a:stretch>
        </p:blipFill>
        <p:spPr bwMode="auto">
          <a:xfrm>
            <a:off x="4457700" y="2590800"/>
            <a:ext cx="4572000" cy="3429000"/>
          </a:xfrm>
          <a:prstGeom prst="rect">
            <a:avLst/>
          </a:prstGeom>
          <a:noFill/>
          <a:ln w="9525">
            <a:noFill/>
            <a:miter lim="800000"/>
            <a:headEnd/>
            <a:tailEnd/>
          </a:ln>
        </p:spPr>
      </p:pic>
      <p:pic>
        <p:nvPicPr>
          <p:cNvPr id="91145" name="Picture 9"/>
          <p:cNvPicPr>
            <a:picLocks noChangeAspect="1" noChangeArrowheads="1"/>
          </p:cNvPicPr>
          <p:nvPr/>
        </p:nvPicPr>
        <p:blipFill>
          <a:blip r:embed="rId8" cstate="email"/>
          <a:srcRect/>
          <a:stretch>
            <a:fillRect/>
          </a:stretch>
        </p:blipFill>
        <p:spPr bwMode="auto">
          <a:xfrm>
            <a:off x="4419600" y="2514600"/>
            <a:ext cx="4648200" cy="3486150"/>
          </a:xfrm>
          <a:prstGeom prst="rect">
            <a:avLst/>
          </a:prstGeom>
          <a:noFill/>
          <a:ln w="9525">
            <a:noFill/>
            <a:miter lim="800000"/>
            <a:headEnd/>
            <a:tailEnd/>
          </a:ln>
        </p:spPr>
      </p:pic>
      <p:pic>
        <p:nvPicPr>
          <p:cNvPr id="91146" name="Picture 10"/>
          <p:cNvPicPr>
            <a:picLocks noChangeAspect="1" noChangeArrowheads="1"/>
          </p:cNvPicPr>
          <p:nvPr/>
        </p:nvPicPr>
        <p:blipFill>
          <a:blip r:embed="rId9" cstate="email"/>
          <a:srcRect/>
          <a:stretch>
            <a:fillRect/>
          </a:stretch>
        </p:blipFill>
        <p:spPr bwMode="auto">
          <a:xfrm>
            <a:off x="4893578" y="1447800"/>
            <a:ext cx="4000500" cy="5334000"/>
          </a:xfrm>
          <a:prstGeom prst="rect">
            <a:avLst/>
          </a:prstGeom>
          <a:noFill/>
          <a:ln w="9525">
            <a:noFill/>
            <a:miter lim="800000"/>
            <a:headEnd/>
            <a:tailEnd/>
          </a:ln>
        </p:spPr>
      </p:pic>
      <p:grpSp>
        <p:nvGrpSpPr>
          <p:cNvPr id="2" name="Group 11"/>
          <p:cNvGrpSpPr>
            <a:grpSpLocks/>
          </p:cNvGrpSpPr>
          <p:nvPr/>
        </p:nvGrpSpPr>
        <p:grpSpPr bwMode="auto">
          <a:xfrm>
            <a:off x="3200400" y="3502025"/>
            <a:ext cx="5867400" cy="1679575"/>
            <a:chOff x="672" y="4464"/>
            <a:chExt cx="3696" cy="1058"/>
          </a:xfrm>
        </p:grpSpPr>
        <p:pic>
          <p:nvPicPr>
            <p:cNvPr id="13326" name="Picture 12"/>
            <p:cNvPicPr>
              <a:picLocks noChangeAspect="1" noChangeArrowheads="1"/>
            </p:cNvPicPr>
            <p:nvPr/>
          </p:nvPicPr>
          <p:blipFill>
            <a:blip r:embed="rId10" cstate="email"/>
            <a:srcRect/>
            <a:stretch>
              <a:fillRect/>
            </a:stretch>
          </p:blipFill>
          <p:spPr bwMode="auto">
            <a:xfrm>
              <a:off x="672" y="4464"/>
              <a:ext cx="3696" cy="355"/>
            </a:xfrm>
            <a:prstGeom prst="rect">
              <a:avLst/>
            </a:prstGeom>
            <a:noFill/>
            <a:ln w="9525">
              <a:noFill/>
              <a:miter lim="800000"/>
              <a:headEnd/>
              <a:tailEnd/>
            </a:ln>
          </p:spPr>
        </p:pic>
        <p:sp>
          <p:nvSpPr>
            <p:cNvPr id="13327" name="Text Box 13"/>
            <p:cNvSpPr txBox="1">
              <a:spLocks noChangeArrowheads="1"/>
            </p:cNvSpPr>
            <p:nvPr/>
          </p:nvSpPr>
          <p:spPr bwMode="auto">
            <a:xfrm>
              <a:off x="1257" y="4772"/>
              <a:ext cx="2525" cy="750"/>
            </a:xfrm>
            <a:prstGeom prst="rect">
              <a:avLst/>
            </a:prstGeom>
            <a:noFill/>
            <a:ln w="9525">
              <a:noFill/>
              <a:miter lim="800000"/>
              <a:headEnd/>
              <a:tailEnd/>
            </a:ln>
          </p:spPr>
          <p:txBody>
            <a:bodyPr>
              <a:spAutoFit/>
            </a:bodyPr>
            <a:lstStyle/>
            <a:p>
              <a:pPr algn="ctr"/>
              <a:r>
                <a:rPr lang="es-HN" sz="3600" b="1">
                  <a:latin typeface="Arial" pitchFamily="34" charset="0"/>
                  <a:cs typeface="Arial" pitchFamily="34" charset="0"/>
                </a:rPr>
                <a:t>4 veces mas cara que AguaClara</a:t>
              </a:r>
            </a:p>
          </p:txBody>
        </p:sp>
      </p:grpSp>
      <p:pic>
        <p:nvPicPr>
          <p:cNvPr id="91150" name="Picture 14"/>
          <p:cNvPicPr>
            <a:picLocks noChangeAspect="1" noChangeArrowheads="1"/>
          </p:cNvPicPr>
          <p:nvPr/>
        </p:nvPicPr>
        <p:blipFill>
          <a:blip r:embed="rId11" cstate="email"/>
          <a:srcRect/>
          <a:stretch>
            <a:fillRect/>
          </a:stretch>
        </p:blipFill>
        <p:spPr bwMode="auto">
          <a:xfrm>
            <a:off x="4756150" y="1828800"/>
            <a:ext cx="3975100" cy="4191000"/>
          </a:xfrm>
          <a:prstGeom prst="rect">
            <a:avLst/>
          </a:prstGeom>
          <a:noFill/>
          <a:ln w="9525">
            <a:noFill/>
            <a:miter lim="800000"/>
            <a:headEnd/>
            <a:tailEnd/>
          </a:ln>
        </p:spPr>
      </p:pic>
      <p:pic>
        <p:nvPicPr>
          <p:cNvPr id="91151" name="Picture 15"/>
          <p:cNvPicPr>
            <a:picLocks noChangeAspect="1" noChangeArrowheads="1"/>
          </p:cNvPicPr>
          <p:nvPr/>
        </p:nvPicPr>
        <p:blipFill>
          <a:blip r:embed="rId12" cstate="email"/>
          <a:srcRect/>
          <a:stretch>
            <a:fillRect/>
          </a:stretch>
        </p:blipFill>
        <p:spPr bwMode="auto">
          <a:xfrm>
            <a:off x="4381500" y="2590800"/>
            <a:ext cx="4724400" cy="35433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11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114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9114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42"/>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9114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1141"/>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11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1139">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139">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1151"/>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9114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145"/>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911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114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9114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91146"/>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1150"/>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911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1139">
                                            <p:txEl>
                                              <p:pRg st="6" end="6"/>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1139">
                                            <p:txEl>
                                              <p:pRg st="7" end="7"/>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139">
                                            <p:txEl>
                                              <p:pRg st="8" end="8"/>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113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1140"/>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91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0" y="-3"/>
            <a:ext cx="9144000" cy="6858003"/>
          </a:xfrm>
          <a:prstGeom prst="rect">
            <a:avLst/>
          </a:prstGeom>
          <a:noFill/>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0" y="-1"/>
            <a:ext cx="9144000" cy="6858002"/>
          </a:xfrm>
          <a:prstGeom prst="rect">
            <a:avLst/>
          </a:prstGeom>
          <a:noFill/>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1" name="Rectangle 5">
            <a:extLst>
              <a:ext uri="{FF2B5EF4-FFF2-40B4-BE49-F238E27FC236}">
                <a16:creationId xmlns:a16="http://schemas.microsoft.com/office/drawing/2014/main" id="{BA005CD0-848C-4E0B-B91A-5CB9D1B32F09}"/>
              </a:ext>
            </a:extLst>
          </p:cNvPr>
          <p:cNvSpPr>
            <a:spLocks noGrp="1" noChangeArrowheads="1"/>
          </p:cNvSpPr>
          <p:nvPr>
            <p:ph idx="1"/>
          </p:nvPr>
        </p:nvSpPr>
        <p:spPr>
          <a:xfrm>
            <a:off x="1987825" y="1600200"/>
            <a:ext cx="6695038" cy="4525963"/>
          </a:xfrm>
        </p:spPr>
        <p:txBody>
          <a:bodyPr/>
          <a:lstStyle/>
          <a:p>
            <a:r>
              <a:rPr lang="en-US" dirty="0">
                <a:solidFill>
                  <a:schemeClr val="bg1">
                    <a:lumMod val="75000"/>
                  </a:schemeClr>
                </a:solidFill>
              </a:rPr>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b="1" dirty="0"/>
              <a:t>A role for universities</a:t>
            </a:r>
          </a:p>
          <a:p>
            <a:endParaRPr lang="en-US" dirty="0"/>
          </a:p>
        </p:txBody>
      </p:sp>
      <p:sp>
        <p:nvSpPr>
          <p:cNvPr id="8" name="TextBox 7">
            <a:extLst>
              <a:ext uri="{FF2B5EF4-FFF2-40B4-BE49-F238E27FC236}">
                <a16:creationId xmlns:a16="http://schemas.microsoft.com/office/drawing/2014/main" id="{680C91F7-0FA7-4875-8EC9-000E16251570}"/>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12" name="Picture 19" descr="Peru Kids">
            <a:hlinkClick r:id="rId3" action="ppaction://hlinksldjump"/>
            <a:extLst>
              <a:ext uri="{FF2B5EF4-FFF2-40B4-BE49-F238E27FC236}">
                <a16:creationId xmlns:a16="http://schemas.microsoft.com/office/drawing/2014/main" id="{8D65D18F-F7AB-45DA-93CB-34BDAEA2FEA0}"/>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5F283463-9448-4BA6-8509-DD64D000927E}"/>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F65FB3FC-5E09-48A1-8DCB-0FE4D2657B9A}"/>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6" name="Shape 99" descr="http://texas-slab-leak-repair.com/yahoo_site_admin/assets/images/slab-leak.242134202_std.jpg">
            <a:hlinkClick r:id="rId9" action="ppaction://hlinksldjump"/>
            <a:extLst>
              <a:ext uri="{FF2B5EF4-FFF2-40B4-BE49-F238E27FC236}">
                <a16:creationId xmlns:a16="http://schemas.microsoft.com/office/drawing/2014/main" id="{BABEFF43-350C-4DEC-933D-29FDBEE3F052}"/>
              </a:ext>
            </a:extLst>
          </p:cNvPr>
          <p:cNvPicPr preferRelativeResize="0"/>
          <p:nvPr/>
        </p:nvPicPr>
        <p:blipFill rotWithShape="1">
          <a:blip r:embed="rId10">
            <a:alphaModFix/>
          </a:blip>
          <a:srcRect t="3548" b="10398"/>
          <a:stretch/>
        </p:blipFill>
        <p:spPr>
          <a:xfrm>
            <a:off x="1414976" y="3638890"/>
            <a:ext cx="681532" cy="735495"/>
          </a:xfrm>
          <a:prstGeom prst="rect">
            <a:avLst/>
          </a:prstGeom>
          <a:noFill/>
          <a:ln>
            <a:noFill/>
          </a:ln>
        </p:spPr>
      </p:pic>
      <p:pic>
        <p:nvPicPr>
          <p:cNvPr id="17" name="Picture 6" descr="Image result for sustainable development goals water and sanitation">
            <a:hlinkClick r:id="rId11" action="ppaction://hlinksldjump"/>
            <a:extLst>
              <a:ext uri="{FF2B5EF4-FFF2-40B4-BE49-F238E27FC236}">
                <a16:creationId xmlns:a16="http://schemas.microsoft.com/office/drawing/2014/main" id="{EDC5D8E7-F3B3-41E5-971D-04A266D9AE3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9878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987825" y="1600200"/>
            <a:ext cx="6695038" cy="4525963"/>
          </a:xfrm>
        </p:spPr>
        <p:txBody>
          <a:bodyPr/>
          <a:lstStyle/>
          <a:p>
            <a:r>
              <a:rPr lang="en-US" dirty="0"/>
              <a:t>Burden of unsafe water</a:t>
            </a:r>
          </a:p>
          <a:p>
            <a:r>
              <a:rPr lang="en-US" dirty="0"/>
              <a:t>The Sustainable Development Goals</a:t>
            </a:r>
          </a:p>
          <a:p>
            <a:pPr lvl="1"/>
            <a:r>
              <a:rPr lang="en-US" dirty="0"/>
              <a:t>Safe and Improved…</a:t>
            </a:r>
          </a:p>
          <a:p>
            <a:r>
              <a:rPr lang="en-US" dirty="0"/>
              <a:t>Intermittent Supplies</a:t>
            </a:r>
          </a:p>
          <a:p>
            <a:r>
              <a:rPr lang="en-US" dirty="0"/>
              <a:t>The technology is well developed…</a:t>
            </a:r>
          </a:p>
          <a:p>
            <a:pPr lvl="1"/>
            <a:r>
              <a:rPr lang="en-US" dirty="0"/>
              <a:t>Cell phones vs. municipal water technology</a:t>
            </a:r>
          </a:p>
          <a:p>
            <a:r>
              <a:rPr lang="en-US" dirty="0"/>
              <a:t>A role for universities</a:t>
            </a:r>
          </a:p>
          <a:p>
            <a:endParaRPr lang="en-US"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1414976" y="3638890"/>
            <a:ext cx="681532" cy="735495"/>
          </a:xfrm>
          <a:prstGeom prst="rect">
            <a:avLst/>
          </a:prstGeom>
          <a:noFill/>
          <a:ln>
            <a:noFill/>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full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1219200" y="1967829"/>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xfrm>
            <a:off x="1" y="0"/>
            <a:ext cx="9144000" cy="1371600"/>
          </a:xfrm>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91064" y="4831080"/>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950032" y="2001837"/>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00200" y="4759920"/>
            <a:ext cx="2743583" cy="1829055"/>
          </a:xfrm>
          <a:prstGeom prst="ellipse">
            <a:avLst/>
          </a:prstGeom>
          <a:ln>
            <a:noFill/>
          </a:ln>
          <a:effectLst>
            <a:softEdge rad="112500"/>
          </a:effectLst>
        </p:spPr>
      </p:pic>
      <p:sp>
        <p:nvSpPr>
          <p:cNvPr id="11" name="TextBox 10"/>
          <p:cNvSpPr txBox="1"/>
          <p:nvPr/>
        </p:nvSpPr>
        <p:spPr>
          <a:xfrm>
            <a:off x="4686300" y="4646414"/>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4145686" y="1475385"/>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772448" y="1721606"/>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1961620" y="4440042"/>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25988" y="2214049"/>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96000" y="2494280"/>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3859042" y="3049825"/>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3791480" y="4114800"/>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4825121" y="3449935"/>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majority world, but many of these technologies will be the preferred option for wealthier communities too</a:t>
            </a:r>
          </a:p>
          <a:p>
            <a:r>
              <a:rPr lang="en-US" dirty="0"/>
              <a:t>Everyone likes cheaper, better, and more reliable</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1" name="Picture 3"/>
          <p:cNvPicPr>
            <a:picLocks noChangeAspect="1" noChangeArrowheads="1"/>
          </p:cNvPicPr>
          <p:nvPr/>
        </p:nvPicPr>
        <p:blipFill>
          <a:blip r:embed="rId2" cstate="email"/>
          <a:srcRect/>
          <a:stretch>
            <a:fillRect/>
          </a:stretch>
        </p:blipFill>
        <p:spPr bwMode="auto">
          <a:xfrm>
            <a:off x="7465768" y="2240906"/>
            <a:ext cx="1295400" cy="1086465"/>
          </a:xfrm>
          <a:prstGeom prst="rect">
            <a:avLst/>
          </a:prstGeom>
          <a:noFill/>
          <a:ln w="9525">
            <a:noFill/>
            <a:miter lim="800000"/>
            <a:headEnd/>
            <a:tailEnd/>
          </a:ln>
          <a:effectLst/>
        </p:spPr>
      </p:pic>
      <p:pic>
        <p:nvPicPr>
          <p:cNvPr id="53252" name="Picture 4"/>
          <p:cNvPicPr>
            <a:picLocks noChangeAspect="1" noChangeArrowheads="1"/>
          </p:cNvPicPr>
          <p:nvPr/>
        </p:nvPicPr>
        <p:blipFill>
          <a:blip r:embed="rId3" cstate="email"/>
          <a:srcRect/>
          <a:stretch>
            <a:fillRect/>
          </a:stretch>
        </p:blipFill>
        <p:spPr bwMode="auto">
          <a:xfrm>
            <a:off x="7415104" y="4053384"/>
            <a:ext cx="1264175" cy="2047885"/>
          </a:xfrm>
          <a:prstGeom prst="rect">
            <a:avLst/>
          </a:prstGeom>
          <a:noFill/>
          <a:ln w="9525">
            <a:noFill/>
            <a:miter lim="800000"/>
            <a:headEnd/>
            <a:tailEnd/>
          </a:ln>
        </p:spPr>
      </p:pic>
      <p:sp>
        <p:nvSpPr>
          <p:cNvPr id="10" name="Rectangle 9"/>
          <p:cNvSpPr/>
          <p:nvPr/>
        </p:nvSpPr>
        <p:spPr>
          <a:xfrm>
            <a:off x="4642819" y="3322285"/>
            <a:ext cx="2652632" cy="954107"/>
          </a:xfrm>
          <a:prstGeom prst="rect">
            <a:avLst/>
          </a:prstGeom>
        </p:spPr>
        <p:txBody>
          <a:bodyPr wrap="square">
            <a:spAutoFit/>
          </a:bodyPr>
          <a:lstStyle/>
          <a:p>
            <a:pPr algn="ctr"/>
            <a:r>
              <a:rPr lang="en-US" dirty="0"/>
              <a:t>Control and measure flow</a:t>
            </a:r>
          </a:p>
        </p:txBody>
      </p:sp>
      <p:sp>
        <p:nvSpPr>
          <p:cNvPr id="12" name="Rectangle 11"/>
          <p:cNvSpPr/>
          <p:nvPr/>
        </p:nvSpPr>
        <p:spPr>
          <a:xfrm>
            <a:off x="7211461" y="3322285"/>
            <a:ext cx="1728358" cy="523220"/>
          </a:xfrm>
          <a:prstGeom prst="rect">
            <a:avLst/>
          </a:prstGeom>
        </p:spPr>
        <p:txBody>
          <a:bodyPr wrap="none">
            <a:spAutoFit/>
          </a:bodyPr>
          <a:lstStyle/>
          <a:p>
            <a:r>
              <a:rPr lang="en-US" dirty="0"/>
              <a:t>Rapid Mix</a:t>
            </a:r>
          </a:p>
        </p:txBody>
      </p:sp>
      <p:sp>
        <p:nvSpPr>
          <p:cNvPr id="13" name="Rectangle 12"/>
          <p:cNvSpPr/>
          <p:nvPr/>
        </p:nvSpPr>
        <p:spPr>
          <a:xfrm>
            <a:off x="234682" y="6090098"/>
            <a:ext cx="1976823" cy="523220"/>
          </a:xfrm>
          <a:prstGeom prst="rect">
            <a:avLst/>
          </a:prstGeom>
        </p:spPr>
        <p:txBody>
          <a:bodyPr wrap="none">
            <a:spAutoFit/>
          </a:bodyPr>
          <a:lstStyle/>
          <a:p>
            <a:r>
              <a:rPr lang="en-US" dirty="0"/>
              <a:t>Flocculation</a:t>
            </a:r>
          </a:p>
        </p:txBody>
      </p:sp>
      <p:sp>
        <p:nvSpPr>
          <p:cNvPr id="14" name="Rectangle 13"/>
          <p:cNvSpPr/>
          <p:nvPr/>
        </p:nvSpPr>
        <p:spPr>
          <a:xfrm>
            <a:off x="2622864" y="6090098"/>
            <a:ext cx="2255746" cy="523220"/>
          </a:xfrm>
          <a:prstGeom prst="rect">
            <a:avLst/>
          </a:prstGeom>
        </p:spPr>
        <p:txBody>
          <a:bodyPr wrap="none">
            <a:spAutoFit/>
          </a:bodyPr>
          <a:lstStyle/>
          <a:p>
            <a:r>
              <a:rPr lang="en-US" dirty="0"/>
              <a:t>Sedimentation</a:t>
            </a:r>
          </a:p>
        </p:txBody>
      </p:sp>
      <p:sp>
        <p:nvSpPr>
          <p:cNvPr id="16" name="Rectangle 15"/>
          <p:cNvSpPr/>
          <p:nvPr/>
        </p:nvSpPr>
        <p:spPr>
          <a:xfrm>
            <a:off x="7067791" y="6090098"/>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4" cstate="print">
            <a:clrChange>
              <a:clrFrom>
                <a:srgbClr val="FFFFFF"/>
              </a:clrFrom>
              <a:clrTo>
                <a:srgbClr val="FFFFFF">
                  <a:alpha val="0"/>
                </a:srgbClr>
              </a:clrTo>
            </a:clrChange>
            <a:lum bright="10000" contrast="30000"/>
          </a:blip>
          <a:srcRect l="12658" t="29408" r="67403" b="29969"/>
          <a:stretch>
            <a:fillRect/>
          </a:stretch>
        </p:blipFill>
        <p:spPr>
          <a:xfrm rot="16200000">
            <a:off x="760607" y="4597359"/>
            <a:ext cx="823043" cy="2184779"/>
          </a:xfrm>
          <a:prstGeom prst="rect">
            <a:avLst/>
          </a:prstGeom>
        </p:spPr>
      </p:pic>
      <p:sp>
        <p:nvSpPr>
          <p:cNvPr id="18" name="Rectangle 17"/>
          <p:cNvSpPr/>
          <p:nvPr/>
        </p:nvSpPr>
        <p:spPr>
          <a:xfrm>
            <a:off x="5341381" y="6090098"/>
            <a:ext cx="1519968" cy="523220"/>
          </a:xfrm>
          <a:prstGeom prst="rect">
            <a:avLst/>
          </a:prstGeom>
        </p:spPr>
        <p:txBody>
          <a:bodyPr wrap="none">
            <a:spAutoFit/>
          </a:bodyPr>
          <a:lstStyle/>
          <a:p>
            <a:r>
              <a:rPr lang="en-US" dirty="0"/>
              <a:t>Filtration</a:t>
            </a:r>
          </a:p>
        </p:txBody>
      </p:sp>
      <p:pic>
        <p:nvPicPr>
          <p:cNvPr id="23" name="Picture 3"/>
          <p:cNvPicPr>
            <a:picLocks noChangeAspect="1" noChangeArrowheads="1"/>
          </p:cNvPicPr>
          <p:nvPr/>
        </p:nvPicPr>
        <p:blipFill>
          <a:blip r:embed="rId5" cstate="print"/>
          <a:srcRect/>
          <a:stretch>
            <a:fillRect/>
          </a:stretch>
        </p:blipFill>
        <p:spPr bwMode="auto">
          <a:xfrm>
            <a:off x="5238932" y="2023052"/>
            <a:ext cx="1460405" cy="1304319"/>
          </a:xfrm>
          <a:prstGeom prst="rect">
            <a:avLst/>
          </a:prstGeom>
          <a:noFill/>
          <a:ln w="9525">
            <a:noFill/>
            <a:miter lim="800000"/>
            <a:headEnd/>
            <a:tailEnd/>
          </a:ln>
          <a:effectLst/>
        </p:spPr>
      </p:pic>
      <p:pic>
        <p:nvPicPr>
          <p:cNvPr id="119814" name="Picture 6" descr="http://designserver.cee.cornell.edu/Designs/EtFlocSedFi/7127/10Lps/EtFlocSedFiFilter_f.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8963"/>
          <a:stretch/>
        </p:blipFill>
        <p:spPr bwMode="auto">
          <a:xfrm>
            <a:off x="5108673" y="4249375"/>
            <a:ext cx="1859343" cy="1851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39136" y="3322284"/>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7" cstate="print"/>
          <a:srcRect l="31343" t="29180" r="41586" b="20662"/>
          <a:stretch/>
        </p:blipFill>
        <p:spPr bwMode="auto">
          <a:xfrm>
            <a:off x="3261816" y="1526994"/>
            <a:ext cx="1242072" cy="1800377"/>
          </a:xfrm>
          <a:prstGeom prst="rect">
            <a:avLst/>
          </a:prstGeom>
          <a:noFill/>
        </p:spPr>
      </p:pic>
      <p:pic>
        <p:nvPicPr>
          <p:cNvPr id="1026" name="Picture 2" descr="http://aguaclara.cornell.edu/images/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514" y="3322284"/>
            <a:ext cx="2324100" cy="73342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9"/>
          <a:stretch>
            <a:fillRect/>
          </a:stretch>
        </p:blipFill>
        <p:spPr>
          <a:xfrm>
            <a:off x="205429" y="1628549"/>
            <a:ext cx="2417435" cy="1531819"/>
          </a:xfrm>
          <a:prstGeom prst="rect">
            <a:avLst/>
          </a:prstGeom>
        </p:spPr>
      </p:pic>
      <p:pic>
        <p:nvPicPr>
          <p:cNvPr id="2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41569" y="4968310"/>
            <a:ext cx="2567330" cy="12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00025" y="160337"/>
            <a:ext cx="8636000" cy="1143000"/>
          </a:xfrm>
        </p:spPr>
        <p:txBody>
          <a:bodyPr/>
          <a:lstStyle/>
          <a:p>
            <a:r>
              <a:rPr lang="en-US" sz="3000" dirty="0"/>
              <a:t>Suppose distillation were the only method that environmental engineers had developed to create clean water</a:t>
            </a:r>
          </a:p>
        </p:txBody>
      </p:sp>
      <p:sp>
        <p:nvSpPr>
          <p:cNvPr id="98307" name="Rectangle 3"/>
          <p:cNvSpPr>
            <a:spLocks noGrp="1" noChangeArrowheads="1"/>
          </p:cNvSpPr>
          <p:nvPr>
            <p:ph idx="1"/>
          </p:nvPr>
        </p:nvSpPr>
        <p:spPr/>
        <p:txBody>
          <a:bodyPr/>
          <a:lstStyle/>
          <a:p>
            <a:pPr>
              <a:lnSpc>
                <a:spcPct val="90000"/>
              </a:lnSpc>
            </a:pPr>
            <a:r>
              <a:rPr lang="en-US" sz="2800" dirty="0"/>
              <a:t>All water in pipes delivered to homes was unsafe</a:t>
            </a:r>
            <a:br>
              <a:rPr lang="en-US" sz="2800" dirty="0"/>
            </a:br>
            <a:endParaRPr lang="en-US" sz="2800" dirty="0"/>
          </a:p>
          <a:p>
            <a:pPr>
              <a:lnSpc>
                <a:spcPct val="90000"/>
              </a:lnSpc>
            </a:pPr>
            <a:r>
              <a:rPr lang="en-US" sz="2800" dirty="0"/>
              <a:t>What would you say is the limiting factor preventing implementation of safe piped water?</a:t>
            </a:r>
          </a:p>
          <a:p>
            <a:pPr lvl="1">
              <a:lnSpc>
                <a:spcPct val="90000"/>
              </a:lnSpc>
            </a:pPr>
            <a:r>
              <a:rPr lang="en-US" sz="2400" dirty="0"/>
              <a:t>Weak institutions</a:t>
            </a:r>
          </a:p>
          <a:p>
            <a:pPr lvl="1">
              <a:lnSpc>
                <a:spcPct val="90000"/>
              </a:lnSpc>
            </a:pPr>
            <a:r>
              <a:rPr lang="en-US" sz="2400" dirty="0"/>
              <a:t>Corruption</a:t>
            </a:r>
          </a:p>
          <a:p>
            <a:pPr lvl="1">
              <a:lnSpc>
                <a:spcPct val="90000"/>
              </a:lnSpc>
            </a:pPr>
            <a:r>
              <a:rPr lang="en-US" sz="2400" dirty="0"/>
              <a:t>Weak Economies</a:t>
            </a:r>
          </a:p>
          <a:p>
            <a:pPr lvl="1">
              <a:lnSpc>
                <a:spcPct val="90000"/>
              </a:lnSpc>
            </a:pPr>
            <a:r>
              <a:rPr lang="en-US" sz="2400" dirty="0"/>
              <a:t>Poor education</a:t>
            </a:r>
          </a:p>
          <a:p>
            <a:pPr lvl="1">
              <a:lnSpc>
                <a:spcPct val="90000"/>
              </a:lnSpc>
            </a:pPr>
            <a:r>
              <a:rPr lang="en-US" sz="2400" dirty="0"/>
              <a:t>Inadequate technology</a:t>
            </a:r>
            <a:br>
              <a:rPr lang="en-US" sz="2400" dirty="0"/>
            </a:br>
            <a:endParaRPr lang="en-US" sz="2400" dirty="0"/>
          </a:p>
          <a:p>
            <a:pPr>
              <a:lnSpc>
                <a:spcPct val="90000"/>
              </a:lnSpc>
            </a:pPr>
            <a:r>
              <a:rPr lang="en-US" sz="2800" dirty="0"/>
              <a:t>What do you conclude?</a:t>
            </a:r>
          </a:p>
          <a:p>
            <a:pPr>
              <a:lnSpc>
                <a:spcPct val="90000"/>
              </a:lnSpc>
            </a:pPr>
            <a:endParaRPr lang="en-US" sz="2800" dirty="0"/>
          </a:p>
        </p:txBody>
      </p:sp>
      <p:sp>
        <p:nvSpPr>
          <p:cNvPr id="2" name="AutoShape 2" descr="Image result for distillation column l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result for distillation column l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08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6992" y="3383936"/>
            <a:ext cx="3257550"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sz="4000"/>
              <a:t>Why aren’t there better technology choices?</a:t>
            </a:r>
          </a:p>
        </p:txBody>
      </p:sp>
      <p:sp>
        <p:nvSpPr>
          <p:cNvPr id="99331" name="Rectangle 3"/>
          <p:cNvSpPr>
            <a:spLocks noGrp="1" noChangeArrowheads="1"/>
          </p:cNvSpPr>
          <p:nvPr>
            <p:ph idx="1"/>
          </p:nvPr>
        </p:nvSpPr>
        <p:spPr/>
        <p:txBody>
          <a:bodyPr/>
          <a:lstStyle/>
          <a:p>
            <a:pPr>
              <a:lnSpc>
                <a:spcPct val="90000"/>
              </a:lnSpc>
            </a:pPr>
            <a:r>
              <a:rPr lang="en-US" sz="2800" dirty="0"/>
              <a:t>We have a solution that works for strong economies (conventional water treatment)</a:t>
            </a:r>
            <a:br>
              <a:rPr lang="en-US" sz="2800" dirty="0"/>
            </a:br>
            <a:endParaRPr lang="en-US" sz="2800" dirty="0"/>
          </a:p>
          <a:p>
            <a:pPr>
              <a:lnSpc>
                <a:spcPct val="90000"/>
              </a:lnSpc>
            </a:pPr>
            <a:r>
              <a:rPr lang="en-US" sz="2800" dirty="0"/>
              <a:t>Individual cities can’t afford to hire consulting firms to conduct research to develop better technologies</a:t>
            </a:r>
            <a:br>
              <a:rPr lang="en-US" sz="2800" dirty="0"/>
            </a:br>
            <a:endParaRPr lang="en-US" sz="2800" dirty="0"/>
          </a:p>
          <a:p>
            <a:pPr>
              <a:lnSpc>
                <a:spcPct val="90000"/>
              </a:lnSpc>
            </a:pPr>
            <a:r>
              <a:rPr lang="en-US" sz="2800" dirty="0"/>
              <a:t>Each city chooses conservative existing designs</a:t>
            </a:r>
            <a:br>
              <a:rPr lang="en-US" sz="2800" dirty="0"/>
            </a:br>
            <a:endParaRPr lang="en-US" sz="2800" dirty="0"/>
          </a:p>
          <a:p>
            <a:pPr>
              <a:lnSpc>
                <a:spcPct val="90000"/>
              </a:lnSpc>
            </a:pPr>
            <a:r>
              <a:rPr lang="en-US" sz="2800" dirty="0"/>
              <a:t>The same is true for countries in the Majority World (they can’t afford the R&amp;D to develop better technologies)</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228600" y="304800"/>
            <a:ext cx="8585200" cy="1143000"/>
          </a:xfrm>
        </p:spPr>
        <p:txBody>
          <a:bodyPr/>
          <a:lstStyle/>
          <a:p>
            <a:r>
              <a:rPr lang="en-US" sz="4000"/>
              <a:t>Continual optimization? </a:t>
            </a:r>
            <a:br>
              <a:rPr lang="en-US" sz="4000"/>
            </a:br>
            <a:r>
              <a:rPr lang="en-US" sz="4000"/>
              <a:t>Cell Phones vs. Water Treatment</a:t>
            </a:r>
          </a:p>
        </p:txBody>
      </p:sp>
      <p:sp>
        <p:nvSpPr>
          <p:cNvPr id="115715" name="Rectangle 3"/>
          <p:cNvSpPr>
            <a:spLocks noGrp="1" noChangeArrowheads="1"/>
          </p:cNvSpPr>
          <p:nvPr>
            <p:ph idx="1"/>
          </p:nvPr>
        </p:nvSpPr>
        <p:spPr/>
        <p:txBody>
          <a:bodyPr/>
          <a:lstStyle/>
          <a:p>
            <a:r>
              <a:rPr lang="en-US" dirty="0"/>
              <a:t>Why are cell phones continually getting cheaper and better?</a:t>
            </a:r>
            <a:br>
              <a:rPr lang="en-US" dirty="0"/>
            </a:br>
            <a:endParaRPr lang="en-US" dirty="0"/>
          </a:p>
          <a:p>
            <a:r>
              <a:rPr lang="en-US" dirty="0"/>
              <a:t>Why is conventional water treatment not enjoying a similar optimization?</a:t>
            </a:r>
          </a:p>
          <a:p>
            <a:pPr lvl="1"/>
            <a:r>
              <a:rPr lang="en-US" dirty="0"/>
              <a:t>Vendors, Consultants, Municipalities</a:t>
            </a:r>
          </a:p>
          <a:p>
            <a:pPr lvl="1"/>
            <a:r>
              <a:rPr lang="en-US" dirty="0"/>
              <a:t>What does each entity strive to obtain?</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8" name="Rectangle 8"/>
          <p:cNvSpPr>
            <a:spLocks noGrp="1" noChangeArrowheads="1"/>
          </p:cNvSpPr>
          <p:nvPr>
            <p:ph type="title"/>
          </p:nvPr>
        </p:nvSpPr>
        <p:spPr/>
        <p:txBody>
          <a:bodyPr/>
          <a:lstStyle/>
          <a:p>
            <a:r>
              <a:rPr lang="en-US" sz="4000"/>
              <a:t>Cell Phones vs. Municipal Water Treatment</a:t>
            </a:r>
          </a:p>
        </p:txBody>
      </p:sp>
      <p:graphicFrame>
        <p:nvGraphicFramePr>
          <p:cNvPr id="117812" name="Group 52"/>
          <p:cNvGraphicFramePr>
            <a:graphicFrameLocks noGrp="1"/>
          </p:cNvGraphicFramePr>
          <p:nvPr>
            <p:ph idx="1"/>
          </p:nvPr>
        </p:nvGraphicFramePr>
        <p:xfrm>
          <a:off x="685800" y="1981200"/>
          <a:ext cx="8242300" cy="3855720"/>
        </p:xfrm>
        <a:graphic>
          <a:graphicData uri="http://schemas.openxmlformats.org/drawingml/2006/table">
            <a:tbl>
              <a:tblPr/>
              <a:tblGrid>
                <a:gridCol w="2747963">
                  <a:extLst>
                    <a:ext uri="{9D8B030D-6E8A-4147-A177-3AD203B41FA5}">
                      <a16:colId xmlns:a16="http://schemas.microsoft.com/office/drawing/2014/main" val="20000"/>
                    </a:ext>
                  </a:extLst>
                </a:gridCol>
                <a:gridCol w="2746375">
                  <a:extLst>
                    <a:ext uri="{9D8B030D-6E8A-4147-A177-3AD203B41FA5}">
                      <a16:colId xmlns:a16="http://schemas.microsoft.com/office/drawing/2014/main" val="20001"/>
                    </a:ext>
                  </a:extLst>
                </a:gridCol>
                <a:gridCol w="2747962">
                  <a:extLst>
                    <a:ext uri="{9D8B030D-6E8A-4147-A177-3AD203B41FA5}">
                      <a16:colId xmlns:a16="http://schemas.microsoft.com/office/drawing/2014/main" val="20002"/>
                    </a:ext>
                  </a:extLst>
                </a:gridCol>
              </a:tblGrid>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Global!</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Cell phones</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Municipal Water</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Units per year</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850,000,000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endParaRPr kumimoji="0" lang="en-US" sz="28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Companies</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100s?</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r h="6858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Incentive</a:t>
                      </a:r>
                    </a:p>
                  </a:txBody>
                  <a:tcPr anchor="ct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Improve technology &amp; increase market share</a:t>
                      </a:r>
                    </a:p>
                  </a:txBody>
                  <a:tcPr anchor="ct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800" b="0" i="0" u="none" strike="noStrike" cap="none" normalizeH="0" baseline="0">
                          <a:ln>
                            <a:noFill/>
                          </a:ln>
                          <a:solidFill>
                            <a:schemeClr val="tx1"/>
                          </a:solidFill>
                          <a:effectLst/>
                          <a:latin typeface="Times New Roman" pitchFamily="18" charset="0"/>
                        </a:rPr>
                        <a:t>Successful operation at handover of each customized plant</a:t>
                      </a:r>
                    </a:p>
                  </a:txBody>
                  <a:tcPr anchor="ct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7813" name="Rectangle 53"/>
          <p:cNvSpPr>
            <a:spLocks noChangeArrowheads="1"/>
          </p:cNvSpPr>
          <p:nvPr/>
        </p:nvSpPr>
        <p:spPr bwMode="auto">
          <a:xfrm>
            <a:off x="82550" y="6167438"/>
            <a:ext cx="9150350" cy="519112"/>
          </a:xfrm>
          <a:prstGeom prst="rect">
            <a:avLst/>
          </a:prstGeom>
          <a:noFill/>
          <a:ln w="12700">
            <a:noFill/>
            <a:miter lim="800000"/>
            <a:headEnd type="none" w="lg" len="med"/>
            <a:tailEnd type="none" w="lg" len="med"/>
          </a:ln>
          <a:effectLst/>
        </p:spPr>
        <p:txBody>
          <a:bodyPr wrap="none">
            <a:spAutoFit/>
          </a:bodyPr>
          <a:lstStyle/>
          <a:p>
            <a:r>
              <a:rPr lang="en-US">
                <a:hlinkClick r:id="rId4"/>
              </a:rPr>
              <a:t>http://www.industry.siemens.com/Water/en/markets/p_02.htm</a:t>
            </a:r>
            <a:r>
              <a:rPr lang="en-US"/>
              <a:t> </a:t>
            </a:r>
          </a:p>
        </p:txBody>
      </p:sp>
      <p:pic>
        <p:nvPicPr>
          <p:cNvPr id="3" name="Picture 2">
            <a:extLst>
              <a:ext uri="{FF2B5EF4-FFF2-40B4-BE49-F238E27FC236}">
                <a16:creationId xmlns:a16="http://schemas.microsoft.com/office/drawing/2014/main" id="{161F9228-C440-4F4A-ADFB-6F1EE61899F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257236" y="2733951"/>
            <a:ext cx="2585020" cy="553014"/>
          </a:xfrm>
          <a:prstGeom prst="rect">
            <a:avLst/>
          </a:prstGeom>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93700" y="304800"/>
            <a:ext cx="8483600" cy="1143000"/>
          </a:xfrm>
        </p:spPr>
        <p:txBody>
          <a:bodyPr/>
          <a:lstStyle/>
          <a:p>
            <a:r>
              <a:rPr lang="en-US" sz="4000"/>
              <a:t>Why has the Private Sector Failed to Optimize Municipal Water Treatment?</a:t>
            </a:r>
          </a:p>
        </p:txBody>
      </p:sp>
      <p:sp>
        <p:nvSpPr>
          <p:cNvPr id="121859" name="Rectangle 3"/>
          <p:cNvSpPr>
            <a:spLocks noGrp="1" noChangeArrowheads="1"/>
          </p:cNvSpPr>
          <p:nvPr>
            <p:ph idx="1"/>
          </p:nvPr>
        </p:nvSpPr>
        <p:spPr>
          <a:xfrm>
            <a:off x="457199" y="1600200"/>
            <a:ext cx="8413845" cy="4525963"/>
          </a:xfrm>
        </p:spPr>
        <p:txBody>
          <a:bodyPr/>
          <a:lstStyle/>
          <a:p>
            <a:pPr>
              <a:lnSpc>
                <a:spcPct val="90000"/>
              </a:lnSpc>
            </a:pPr>
            <a:r>
              <a:rPr lang="en-US" sz="2800" dirty="0"/>
              <a:t>Research and development is expensive</a:t>
            </a:r>
          </a:p>
          <a:p>
            <a:pPr>
              <a:lnSpc>
                <a:spcPct val="90000"/>
              </a:lnSpc>
            </a:pPr>
            <a:r>
              <a:rPr lang="en-US" sz="2800" dirty="0"/>
              <a:t>Low volume of units and customized designs for each site</a:t>
            </a:r>
          </a:p>
          <a:p>
            <a:pPr>
              <a:lnSpc>
                <a:spcPct val="90000"/>
              </a:lnSpc>
            </a:pPr>
            <a:r>
              <a:rPr lang="en-US" sz="2800" dirty="0"/>
              <a:t>Long life of units (at least ideally!)</a:t>
            </a:r>
          </a:p>
          <a:p>
            <a:pPr>
              <a:lnSpc>
                <a:spcPct val="90000"/>
              </a:lnSpc>
            </a:pPr>
            <a:r>
              <a:rPr lang="en-US" sz="2800" dirty="0"/>
              <a:t>Vendors want to sell hardware</a:t>
            </a:r>
          </a:p>
          <a:p>
            <a:pPr>
              <a:lnSpc>
                <a:spcPct val="90000"/>
              </a:lnSpc>
            </a:pPr>
            <a:r>
              <a:rPr lang="en-US" sz="2800" dirty="0"/>
              <a:t>Consultants want to minimize liability for design</a:t>
            </a:r>
          </a:p>
          <a:p>
            <a:pPr>
              <a:lnSpc>
                <a:spcPct val="90000"/>
              </a:lnSpc>
            </a:pPr>
            <a:r>
              <a:rPr lang="en-US" sz="2800" dirty="0"/>
              <a:t>Consultants use vendors to create their designs</a:t>
            </a:r>
          </a:p>
          <a:p>
            <a:pPr>
              <a:lnSpc>
                <a:spcPct val="90000"/>
              </a:lnSpc>
            </a:pPr>
            <a:r>
              <a:rPr lang="en-US" sz="2800" dirty="0"/>
              <a:t>Can’t risk failure on a unit – conservative design prevails</a:t>
            </a:r>
          </a:p>
          <a:p>
            <a:pPr>
              <a:lnSpc>
                <a:spcPct val="90000"/>
              </a:lnSpc>
            </a:pPr>
            <a:r>
              <a:rPr lang="en-US" sz="2800" b="1" dirty="0"/>
              <a:t>Ineffective feedback mechanism</a:t>
            </a:r>
          </a:p>
          <a:p>
            <a:pPr>
              <a:lnSpc>
                <a:spcPct val="90000"/>
              </a:lnSpc>
            </a:pPr>
            <a:r>
              <a:rPr lang="en-US" sz="2800" dirty="0"/>
              <a:t>Vendor designs don’t need to be patented to maintain market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8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8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8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8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18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18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1" name="Rectangle 5">
            <a:extLst>
              <a:ext uri="{FF2B5EF4-FFF2-40B4-BE49-F238E27FC236}">
                <a16:creationId xmlns:a16="http://schemas.microsoft.com/office/drawing/2014/main" id="{F7A2254D-66B1-4E32-9E47-B99A47A248FA}"/>
              </a:ext>
            </a:extLst>
          </p:cNvPr>
          <p:cNvSpPr>
            <a:spLocks noGrp="1" noChangeArrowheads="1"/>
          </p:cNvSpPr>
          <p:nvPr>
            <p:ph idx="1"/>
          </p:nvPr>
        </p:nvSpPr>
        <p:spPr>
          <a:xfrm>
            <a:off x="1987825" y="1600200"/>
            <a:ext cx="6695038" cy="4525963"/>
          </a:xfrm>
        </p:spPr>
        <p:txBody>
          <a:bodyPr/>
          <a:lstStyle/>
          <a:p>
            <a:r>
              <a:rPr lang="en-US" b="1" dirty="0"/>
              <a:t>Burden of unsafe water</a:t>
            </a:r>
          </a:p>
          <a:p>
            <a:r>
              <a:rPr lang="en-US" dirty="0">
                <a:solidFill>
                  <a:schemeClr val="bg1">
                    <a:lumMod val="75000"/>
                  </a:schemeClr>
                </a:solidFill>
              </a:rPr>
              <a:t>The Sustainable Development Goals</a:t>
            </a:r>
          </a:p>
          <a:p>
            <a:pPr lvl="1"/>
            <a:r>
              <a:rPr lang="en-US" dirty="0">
                <a:solidFill>
                  <a:schemeClr val="bg1">
                    <a:lumMod val="75000"/>
                  </a:schemeClr>
                </a:solidFill>
              </a:rPr>
              <a:t>Safe and Improved…</a:t>
            </a:r>
          </a:p>
          <a:p>
            <a:r>
              <a:rPr lang="en-US" dirty="0">
                <a:solidFill>
                  <a:schemeClr val="bg1">
                    <a:lumMod val="75000"/>
                  </a:schemeClr>
                </a:solidFill>
              </a:rPr>
              <a:t>Intermittent Supplies</a:t>
            </a:r>
          </a:p>
          <a:p>
            <a:r>
              <a:rPr lang="en-US" dirty="0">
                <a:solidFill>
                  <a:schemeClr val="bg1">
                    <a:lumMod val="75000"/>
                  </a:schemeClr>
                </a:solidFill>
              </a:rPr>
              <a:t>The technology is well developed…</a:t>
            </a:r>
          </a:p>
          <a:p>
            <a:pPr lvl="1"/>
            <a:r>
              <a:rPr lang="en-US" dirty="0">
                <a:solidFill>
                  <a:schemeClr val="bg1">
                    <a:lumMod val="75000"/>
                  </a:schemeClr>
                </a:solidFill>
              </a:rPr>
              <a:t>Cell phones vs. municipal water technology</a:t>
            </a:r>
          </a:p>
          <a:p>
            <a:r>
              <a:rPr lang="en-US" dirty="0">
                <a:solidFill>
                  <a:schemeClr val="bg1">
                    <a:lumMod val="75000"/>
                  </a:schemeClr>
                </a:solidFill>
              </a:rPr>
              <a:t>A role for universities</a:t>
            </a:r>
          </a:p>
          <a:p>
            <a:endParaRPr lang="en-US" dirty="0"/>
          </a:p>
        </p:txBody>
      </p:sp>
      <p:sp>
        <p:nvSpPr>
          <p:cNvPr id="8" name="TextBox 7">
            <a:extLst>
              <a:ext uri="{FF2B5EF4-FFF2-40B4-BE49-F238E27FC236}">
                <a16:creationId xmlns:a16="http://schemas.microsoft.com/office/drawing/2014/main" id="{D926923A-C45B-4372-AEFE-68D8CF5269E4}"/>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12" name="Picture 19" descr="Peru Kids">
            <a:hlinkClick r:id="rId3" action="ppaction://hlinksldjump"/>
            <a:extLst>
              <a:ext uri="{FF2B5EF4-FFF2-40B4-BE49-F238E27FC236}">
                <a16:creationId xmlns:a16="http://schemas.microsoft.com/office/drawing/2014/main" id="{09ADBDBE-F1D4-4EBF-A297-652BDCB275FD}"/>
              </a:ext>
            </a:extLst>
          </p:cNvPr>
          <p:cNvPicPr>
            <a:picLocks noChangeAspect="1" noChangeArrowheads="1"/>
          </p:cNvPicPr>
          <p:nvPr/>
        </p:nvPicPr>
        <p:blipFill>
          <a:blip r:embed="rId4" cstate="print"/>
          <a:srcRect/>
          <a:stretch>
            <a:fillRect/>
          </a:stretch>
        </p:blipFill>
        <p:spPr bwMode="black">
          <a:xfrm>
            <a:off x="1597153" y="1547941"/>
            <a:ext cx="499355" cy="727857"/>
          </a:xfrm>
          <a:prstGeom prst="rect">
            <a:avLst/>
          </a:prstGeom>
          <a:noFill/>
          <a:ln w="9525">
            <a:noFill/>
            <a:miter lim="800000"/>
            <a:headEnd/>
            <a:tailEnd/>
          </a:ln>
        </p:spPr>
      </p:pic>
      <p:pic>
        <p:nvPicPr>
          <p:cNvPr id="13" name="Picture 3">
            <a:hlinkClick r:id="rId5" action="ppaction://hlinksldjump"/>
            <a:extLst>
              <a:ext uri="{FF2B5EF4-FFF2-40B4-BE49-F238E27FC236}">
                <a16:creationId xmlns:a16="http://schemas.microsoft.com/office/drawing/2014/main" id="{0CC2837C-8933-4450-81D9-4B79EFA7FAF6}"/>
              </a:ext>
            </a:extLst>
          </p:cNvPr>
          <p:cNvPicPr>
            <a:picLocks noChangeAspect="1" noChangeArrowheads="1"/>
          </p:cNvPicPr>
          <p:nvPr/>
        </p:nvPicPr>
        <p:blipFill>
          <a:blip r:embed="rId6" cstate="screen"/>
          <a:srcRect/>
          <a:stretch>
            <a:fillRect/>
          </a:stretch>
        </p:blipFill>
        <p:spPr bwMode="auto">
          <a:xfrm>
            <a:off x="1125977" y="4488685"/>
            <a:ext cx="970532" cy="727857"/>
          </a:xfrm>
          <a:prstGeom prst="rect">
            <a:avLst/>
          </a:prstGeom>
          <a:noFill/>
          <a:ln w="9525">
            <a:noFill/>
            <a:miter lim="800000"/>
            <a:headEnd/>
            <a:tailEnd/>
          </a:ln>
          <a:effectLst/>
        </p:spPr>
      </p:pic>
      <p:pic>
        <p:nvPicPr>
          <p:cNvPr id="14" name="Picture 1">
            <a:hlinkClick r:id="rId7" action="ppaction://hlinksldjump"/>
            <a:extLst>
              <a:ext uri="{FF2B5EF4-FFF2-40B4-BE49-F238E27FC236}">
                <a16:creationId xmlns:a16="http://schemas.microsoft.com/office/drawing/2014/main" id="{7DCD4204-5EEC-4DF6-BC02-3EA69C3B3A9F}"/>
              </a:ext>
            </a:extLst>
          </p:cNvPr>
          <p:cNvPicPr>
            <a:picLocks noChangeAspect="1" noChangeArrowheads="1"/>
          </p:cNvPicPr>
          <p:nvPr/>
        </p:nvPicPr>
        <p:blipFill>
          <a:blip r:embed="rId8" cstate="print"/>
          <a:srcRect/>
          <a:stretch>
            <a:fillRect/>
          </a:stretch>
        </p:blipFill>
        <p:spPr bwMode="auto">
          <a:xfrm>
            <a:off x="995966" y="5762234"/>
            <a:ext cx="1174537" cy="727857"/>
          </a:xfrm>
          <a:prstGeom prst="rect">
            <a:avLst/>
          </a:prstGeom>
          <a:noFill/>
          <a:ln w="9525">
            <a:noFill/>
            <a:miter lim="800000"/>
            <a:headEnd/>
            <a:tailEnd/>
          </a:ln>
          <a:effectLst/>
        </p:spPr>
      </p:pic>
      <p:pic>
        <p:nvPicPr>
          <p:cNvPr id="15" name="Picture 6" descr="Image result for sustainable development goals water and sanitation">
            <a:hlinkClick r:id="rId9" action="ppaction://hlinksldjump"/>
            <a:extLst>
              <a:ext uri="{FF2B5EF4-FFF2-40B4-BE49-F238E27FC236}">
                <a16:creationId xmlns:a16="http://schemas.microsoft.com/office/drawing/2014/main" id="{278E2C32-1290-44ED-BF9D-3EFF8C6B4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25977" y="2452139"/>
            <a:ext cx="970531" cy="970531"/>
          </a:xfrm>
          <a:prstGeom prst="rect">
            <a:avLst/>
          </a:prstGeom>
          <a:noFill/>
          <a:extLst>
            <a:ext uri="{909E8E84-426E-40DD-AFC4-6F175D3DCCD1}">
              <a14:hiddenFill xmlns:a14="http://schemas.microsoft.com/office/drawing/2010/main">
                <a:solidFill>
                  <a:srgbClr val="FFFFFF"/>
                </a:solidFill>
              </a14:hiddenFill>
            </a:ext>
          </a:extLst>
        </p:spPr>
      </p:pic>
      <p:pic>
        <p:nvPicPr>
          <p:cNvPr id="16" name="Shape 99" descr="http://texas-slab-leak-repair.com/yahoo_site_admin/assets/images/slab-leak.242134202_std.jpg">
            <a:hlinkClick r:id="rId11" action="ppaction://hlinksldjump"/>
            <a:extLst>
              <a:ext uri="{FF2B5EF4-FFF2-40B4-BE49-F238E27FC236}">
                <a16:creationId xmlns:a16="http://schemas.microsoft.com/office/drawing/2014/main" id="{D8C3B078-6A49-4C55-A597-EF1AE4ADE36C}"/>
              </a:ext>
            </a:extLst>
          </p:cNvPr>
          <p:cNvPicPr preferRelativeResize="0"/>
          <p:nvPr/>
        </p:nvPicPr>
        <p:blipFill rotWithShape="1">
          <a:blip r:embed="rId12">
            <a:alphaModFix/>
          </a:blip>
          <a:srcRect t="3548" b="10398"/>
          <a:stretch/>
        </p:blipFill>
        <p:spPr>
          <a:xfrm>
            <a:off x="1414976" y="3638890"/>
            <a:ext cx="681532" cy="735495"/>
          </a:xfrm>
          <a:prstGeom prst="rect">
            <a:avLst/>
          </a:prstGeom>
          <a:noFill/>
          <a:ln>
            <a:noFill/>
          </a:ln>
        </p:spPr>
      </p:pic>
    </p:spTree>
    <p:extLst>
      <p:ext uri="{BB962C8B-B14F-4D97-AF65-F5344CB8AC3E}">
        <p14:creationId xmlns:p14="http://schemas.microsoft.com/office/powerpoint/2010/main" val="25036150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a:p>
            <a:r>
              <a:rPr lang="en-US" dirty="0"/>
              <a:t>This underestimates the billions who have unsafe water on tap!</a:t>
            </a:r>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884 million people lack even a basic drinking-water service, including 159 million people who are dependent on surface water</a:t>
            </a:r>
          </a:p>
          <a:p>
            <a:r>
              <a:rPr lang="en-US" sz="2800" dirty="0"/>
              <a:t>Globally, at least 2 billion people use a drinking water source contaminated with feces</a:t>
            </a:r>
          </a:p>
          <a:p>
            <a:r>
              <a:rPr lang="en-US" sz="2800" dirty="0"/>
              <a:t>Contaminated water can transmit diseases such diarrhea, cholera, dysentery, typhoid, and polio</a:t>
            </a:r>
          </a:p>
          <a:p>
            <a:r>
              <a:rPr lang="en-US" sz="2800" dirty="0"/>
              <a:t>Contaminated drinking water is estimated to cause 502,000 diarrheal deaths each year</a:t>
            </a:r>
          </a:p>
        </p:txBody>
      </p:sp>
      <p:sp>
        <p:nvSpPr>
          <p:cNvPr id="4" name="Curved Left Arrow 3"/>
          <p:cNvSpPr/>
          <p:nvPr/>
        </p:nvSpPr>
        <p:spPr>
          <a:xfrm>
            <a:off x="8012784" y="2224726"/>
            <a:ext cx="674016" cy="125376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solidFill>
                <a:schemeClr val="tx1"/>
              </a:solidFill>
            </a:endParaRP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(2015)</a:t>
            </a:r>
          </a:p>
        </p:txBody>
      </p:sp>
      <p:sp>
        <p:nvSpPr>
          <p:cNvPr id="3" name="Content Placeholder 2"/>
          <p:cNvSpPr>
            <a:spLocks noGrp="1"/>
          </p:cNvSpPr>
          <p:nvPr>
            <p:ph idx="1"/>
          </p:nvPr>
        </p:nvSpPr>
        <p:spPr/>
        <p:txBody>
          <a:bodyPr/>
          <a:lstStyle/>
          <a:p>
            <a:r>
              <a:rPr lang="en-US" dirty="0"/>
              <a:t>By 2025, half of the world’s population will be living in water-stressed areas</a:t>
            </a:r>
          </a:p>
          <a:p>
            <a:r>
              <a:rPr lang="en-US" dirty="0"/>
              <a:t>In low- and middle-income countries, 38% of health care facilities lack any water source, 19% do not have improved sanitation and 35% lack water and soap for handwashing</a:t>
            </a:r>
          </a:p>
          <a:p>
            <a:endParaRPr lang="en-US" dirty="0"/>
          </a:p>
          <a:p>
            <a:endParaRPr lang="en-US" dirty="0"/>
          </a:p>
        </p:txBody>
      </p:sp>
    </p:spTree>
    <p:extLst>
      <p:ext uri="{BB962C8B-B14F-4D97-AF65-F5344CB8AC3E}">
        <p14:creationId xmlns:p14="http://schemas.microsoft.com/office/powerpoint/2010/main" val="25662991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3857" b="46278"/>
          <a:stretch/>
        </p:blipFill>
        <p:spPr bwMode="auto">
          <a:xfrm>
            <a:off x="0" y="1495098"/>
            <a:ext cx="2743200" cy="23660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pPr algn="l"/>
            <a:r>
              <a:rPr lang="en-US" dirty="0"/>
              <a:t>Safe Tap Water According to the CDC</a:t>
            </a:r>
          </a:p>
        </p:txBody>
      </p:sp>
      <p:pic>
        <p:nvPicPr>
          <p:cNvPr id="13314"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6271" b="20850"/>
          <a:stretch/>
        </p:blipFill>
        <p:spPr bwMode="auto">
          <a:xfrm>
            <a:off x="0" y="3768948"/>
            <a:ext cx="2743200" cy="30890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861" b="76712"/>
          <a:stretch/>
        </p:blipFill>
        <p:spPr bwMode="auto">
          <a:xfrm>
            <a:off x="3203028" y="4117331"/>
            <a:ext cx="2743200" cy="27406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247" b="66888"/>
          <a:stretch/>
        </p:blipFill>
        <p:spPr bwMode="auto">
          <a:xfrm>
            <a:off x="6400800" y="1512968"/>
            <a:ext cx="2743200" cy="23660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747" b="57857"/>
          <a:stretch/>
        </p:blipFill>
        <p:spPr bwMode="auto">
          <a:xfrm>
            <a:off x="3163614" y="1861454"/>
            <a:ext cx="2743200" cy="22533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263" b="34163"/>
          <a:stretch/>
        </p:blipFill>
        <p:spPr bwMode="auto">
          <a:xfrm>
            <a:off x="6385034" y="3860657"/>
            <a:ext cx="2743200" cy="3015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w24\Downloads\a-travellers-guide-to-tap-wat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0758" b="88322"/>
          <a:stretch/>
        </p:blipFill>
        <p:spPr bwMode="auto">
          <a:xfrm>
            <a:off x="3163614" y="1534511"/>
            <a:ext cx="2743200" cy="22071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48919" y="733180"/>
            <a:ext cx="5031868" cy="707886"/>
          </a:xfrm>
          <a:prstGeom prst="rect">
            <a:avLst/>
          </a:prstGeom>
        </p:spPr>
        <p:txBody>
          <a:bodyPr wrap="square">
            <a:spAutoFit/>
          </a:bodyPr>
          <a:lstStyle/>
          <a:p>
            <a:pPr algn="r"/>
            <a:r>
              <a:rPr lang="en-US" sz="2000" dirty="0"/>
              <a:t>A Traveler's Guide to Tap Water</a:t>
            </a:r>
          </a:p>
          <a:p>
            <a:pPr algn="r"/>
            <a:r>
              <a:rPr lang="en-US" sz="2000" dirty="0"/>
              <a:t>September 10, 2014 by </a:t>
            </a:r>
            <a:r>
              <a:rPr lang="en-US" sz="2000" dirty="0">
                <a:hlinkClick r:id="rId4"/>
              </a:rPr>
              <a:t>Danny Ashton</a:t>
            </a:r>
            <a:r>
              <a:rPr lang="en-US" sz="2000" dirty="0"/>
              <a:t> </a:t>
            </a:r>
          </a:p>
        </p:txBody>
      </p:sp>
    </p:spTree>
    <p:extLst>
      <p:ext uri="{BB962C8B-B14F-4D97-AF65-F5344CB8AC3E}">
        <p14:creationId xmlns:p14="http://schemas.microsoft.com/office/powerpoint/2010/main" val="22048415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86.9517"/>
  <p:tag name="ORIGINALWIDTH" val="1808.774"/>
  <p:tag name="LATEXADDIN" val="\documentclass{article}&#10;\usepackage{amsmath}&#10;\usepackage{xcolor}&#10;\pagestyle{empty}&#10;\begin{document}&#10;&#10;\definecolor{Monred}{RGB}{172,0,0}&#10;&#10;$${\rm&#10;\frac{100,000,000 \frac{people}{year}}{50,000 \frac{people}{plant}} = 2,000 \frac{plants}{year}&#10;}$$&#10;&#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26704</TotalTime>
  <Words>2637</Words>
  <Application>Microsoft Office PowerPoint</Application>
  <PresentationFormat>Widescreen</PresentationFormat>
  <Paragraphs>368</Paragraphs>
  <Slides>49</Slides>
  <Notes>34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Candara</vt:lpstr>
      <vt:lpstr>Times New Roman</vt:lpstr>
      <vt:lpstr>Wingdings</vt:lpstr>
      <vt:lpstr>SWOT 2021</vt:lpstr>
      <vt:lpstr>The State of the Planet</vt:lpstr>
      <vt:lpstr>Design Challenge</vt:lpstr>
      <vt:lpstr>PowerPoint Presentation</vt:lpstr>
      <vt:lpstr>Overview</vt:lpstr>
      <vt:lpstr>Overview</vt:lpstr>
      <vt:lpstr>WHO Fact sheet on water (2017): The good news</vt:lpstr>
      <vt:lpstr>UN Fact sheet on water (2017) The bad news</vt:lpstr>
      <vt:lpstr>UN Fact sheet on water (2015)</vt:lpstr>
      <vt:lpstr>Safe Tap Water According to the CDC</vt:lpstr>
      <vt:lpstr>Which problems are we solving?</vt:lpstr>
      <vt:lpstr>Honduras Stats as of 2015 (from WHO)</vt:lpstr>
      <vt:lpstr>Cost vs required personal effort: Current paradigm myth!</vt:lpstr>
      <vt:lpstr>Value of Service and Willingness to Pay</vt:lpstr>
      <vt:lpstr>Overview</vt:lpstr>
      <vt:lpstr>PowerPoint Presentation</vt:lpstr>
      <vt:lpstr>United Nations</vt:lpstr>
      <vt:lpstr>SDG 6.1: By 2030,safe and affordable drinking water for all</vt:lpstr>
      <vt:lpstr>We forgot to include replacement of failing plants</vt:lpstr>
      <vt:lpstr>4.9 billion need new water supply systems by 2030</vt:lpstr>
      <vt:lpstr>Overview</vt:lpstr>
      <vt:lpstr>Intermittent Supplies</vt:lpstr>
      <vt:lpstr>PowerPoint Presentation</vt:lpstr>
      <vt:lpstr>You just acquired a hotel in downtown Delhi, India</vt:lpstr>
      <vt:lpstr>Leaks don’t cause contamination unless the flow is INTO the pipe</vt:lpstr>
      <vt:lpstr>Booster pumps that pull water from the distribution system should be banned</vt:lpstr>
      <vt:lpstr>The Point of Use (POU) Treatment Preference and the spiral to failure</vt:lpstr>
      <vt:lpstr>Overview</vt:lpstr>
      <vt:lpstr>Technology isn’t the problem</vt:lpstr>
      <vt:lpstr>PowerPoint Presentation</vt:lpstr>
      <vt:lpstr>Policy, Education, Institutions  or  Engineering </vt:lpstr>
      <vt:lpstr>Multipliers</vt:lpstr>
      <vt:lpstr>Both “advanced” and “appropriate” technologies can fail</vt:lpstr>
      <vt:lpstr>Package Plants</vt:lpstr>
      <vt:lpstr>PowerPoint Presentation</vt:lpstr>
      <vt:lpstr>PowerPoint Presentation</vt:lpstr>
      <vt:lpstr>Failure to design for the Operator</vt:lpstr>
      <vt:lpstr>Failure to design for the Operator</vt:lpstr>
      <vt:lpstr>Failure to design for the Operator</vt:lpstr>
      <vt:lpstr>Overview</vt:lpstr>
      <vt:lpstr>A Role for Universities</vt:lpstr>
      <vt:lpstr>Open-Source University-based Research and Development</vt:lpstr>
      <vt:lpstr>Low Carbon Footprint Technologies</vt:lpstr>
      <vt:lpstr>Hypotheses: The Grand Experiment</vt:lpstr>
      <vt:lpstr>Where are we going?</vt:lpstr>
      <vt:lpstr>Suppose distillation were the only method that environmental engineers had developed to create clean water</vt:lpstr>
      <vt:lpstr>Why aren’t there better technology choices?</vt:lpstr>
      <vt:lpstr>Continual optimization?  Cell Phones vs. Water Treatment</vt:lpstr>
      <vt:lpstr>Cell Phones vs. Municipal Water Treatment</vt:lpstr>
      <vt:lpstr>Why has the Private Sector Failed to Optimize Municipal Water Treatment?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Monroe Weber-Shirk</cp:lastModifiedBy>
  <cp:revision>312</cp:revision>
  <dcterms:created xsi:type="dcterms:W3CDTF">2004-03-30T20:17:17Z</dcterms:created>
  <dcterms:modified xsi:type="dcterms:W3CDTF">2020-10-24T14:04:47Z</dcterms:modified>
</cp:coreProperties>
</file>